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0" r:id="rId3"/>
    <p:sldId id="279" r:id="rId4"/>
    <p:sldId id="257" r:id="rId5"/>
    <p:sldId id="264" r:id="rId6"/>
    <p:sldId id="276" r:id="rId7"/>
    <p:sldId id="278" r:id="rId8"/>
    <p:sldId id="277" r:id="rId9"/>
    <p:sldId id="274" r:id="rId10"/>
    <p:sldId id="258" r:id="rId11"/>
    <p:sldId id="275" r:id="rId12"/>
    <p:sldId id="273" r:id="rId13"/>
    <p:sldId id="272" r:id="rId14"/>
    <p:sldId id="270" r:id="rId15"/>
    <p:sldId id="259" r:id="rId16"/>
    <p:sldId id="261" r:id="rId17"/>
    <p:sldId id="262" r:id="rId18"/>
    <p:sldId id="267" r:id="rId19"/>
    <p:sldId id="266" r:id="rId20"/>
    <p:sldId id="268" r:id="rId21"/>
    <p:sldId id="269" r:id="rId22"/>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5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jpg>
</file>

<file path=ppt/media/image15.jpeg>
</file>

<file path=ppt/media/image16.png>
</file>

<file path=ppt/media/image17.png>
</file>

<file path=ppt/media/image18.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s-E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s-ES"/>
          </a:p>
        </p:txBody>
      </p:sp>
      <p:sp>
        <p:nvSpPr>
          <p:cNvPr id="4" name="Marcador de fecha 3"/>
          <p:cNvSpPr>
            <a:spLocks noGrp="1"/>
          </p:cNvSpPr>
          <p:nvPr>
            <p:ph type="dt" sz="half" idx="10"/>
          </p:nvPr>
        </p:nvSpPr>
        <p:spPr/>
        <p:txBody>
          <a:bodyPr/>
          <a:lstStyle/>
          <a:p>
            <a:fld id="{72057889-6DBE-4681-80F3-66DE9CF80135}" type="datetimeFigureOut">
              <a:rPr lang="es-ES" smtClean="0"/>
              <a:t>29/08/2023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933247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texto vertical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10"/>
          </p:nvPr>
        </p:nvSpPr>
        <p:spPr/>
        <p:txBody>
          <a:bodyPr/>
          <a:lstStyle/>
          <a:p>
            <a:fld id="{72057889-6DBE-4681-80F3-66DE9CF80135}" type="datetimeFigureOut">
              <a:rPr lang="es-ES" smtClean="0"/>
              <a:t>29/08/2023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421413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s-E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10"/>
          </p:nvPr>
        </p:nvSpPr>
        <p:spPr/>
        <p:txBody>
          <a:bodyPr/>
          <a:lstStyle/>
          <a:p>
            <a:fld id="{72057889-6DBE-4681-80F3-66DE9CF80135}" type="datetimeFigureOut">
              <a:rPr lang="es-ES" smtClean="0"/>
              <a:t>29/08/2023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452547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contenido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10"/>
          </p:nvPr>
        </p:nvSpPr>
        <p:spPr/>
        <p:txBody>
          <a:bodyPr/>
          <a:lstStyle/>
          <a:p>
            <a:fld id="{72057889-6DBE-4681-80F3-66DE9CF80135}" type="datetimeFigureOut">
              <a:rPr lang="es-ES" smtClean="0"/>
              <a:t>29/08/2023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3672423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s-E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Marcador de fecha 3"/>
          <p:cNvSpPr>
            <a:spLocks noGrp="1"/>
          </p:cNvSpPr>
          <p:nvPr>
            <p:ph type="dt" sz="half" idx="10"/>
          </p:nvPr>
        </p:nvSpPr>
        <p:spPr/>
        <p:txBody>
          <a:bodyPr/>
          <a:lstStyle/>
          <a:p>
            <a:fld id="{72057889-6DBE-4681-80F3-66DE9CF80135}" type="datetimeFigureOut">
              <a:rPr lang="es-ES" smtClean="0"/>
              <a:t>29/08/2023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3405870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contenido 2"/>
          <p:cNvSpPr>
            <a:spLocks noGrp="1"/>
          </p:cNvSpPr>
          <p:nvPr>
            <p:ph sz="half" idx="1"/>
          </p:nvPr>
        </p:nvSpPr>
        <p:spPr>
          <a:xfrm>
            <a:off x="838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contenido 3"/>
          <p:cNvSpPr>
            <a:spLocks noGrp="1"/>
          </p:cNvSpPr>
          <p:nvPr>
            <p:ph sz="half" idx="2"/>
          </p:nvPr>
        </p:nvSpPr>
        <p:spPr>
          <a:xfrm>
            <a:off x="6172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Marcador de fecha 4"/>
          <p:cNvSpPr>
            <a:spLocks noGrp="1"/>
          </p:cNvSpPr>
          <p:nvPr>
            <p:ph type="dt" sz="half" idx="10"/>
          </p:nvPr>
        </p:nvSpPr>
        <p:spPr/>
        <p:txBody>
          <a:bodyPr/>
          <a:lstStyle/>
          <a:p>
            <a:fld id="{72057889-6DBE-4681-80F3-66DE9CF80135}" type="datetimeFigureOut">
              <a:rPr lang="es-ES" smtClean="0"/>
              <a:t>29/08/2023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3815290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s-E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Marcador de fecha 6"/>
          <p:cNvSpPr>
            <a:spLocks noGrp="1"/>
          </p:cNvSpPr>
          <p:nvPr>
            <p:ph type="dt" sz="half" idx="10"/>
          </p:nvPr>
        </p:nvSpPr>
        <p:spPr/>
        <p:txBody>
          <a:bodyPr/>
          <a:lstStyle/>
          <a:p>
            <a:fld id="{72057889-6DBE-4681-80F3-66DE9CF80135}" type="datetimeFigureOut">
              <a:rPr lang="es-ES" smtClean="0"/>
              <a:t>29/08/2023</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1760783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fecha 2"/>
          <p:cNvSpPr>
            <a:spLocks noGrp="1"/>
          </p:cNvSpPr>
          <p:nvPr>
            <p:ph type="dt" sz="half" idx="10"/>
          </p:nvPr>
        </p:nvSpPr>
        <p:spPr/>
        <p:txBody>
          <a:bodyPr/>
          <a:lstStyle/>
          <a:p>
            <a:fld id="{72057889-6DBE-4681-80F3-66DE9CF80135}" type="datetimeFigureOut">
              <a:rPr lang="es-ES" smtClean="0"/>
              <a:t>29/08/2023</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69096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72057889-6DBE-4681-80F3-66DE9CF80135}" type="datetimeFigureOut">
              <a:rPr lang="es-ES" smtClean="0"/>
              <a:t>29/08/2023</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777241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E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72057889-6DBE-4681-80F3-66DE9CF80135}" type="datetimeFigureOut">
              <a:rPr lang="es-ES" smtClean="0"/>
              <a:t>29/08/2023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5031902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E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72057889-6DBE-4681-80F3-66DE9CF80135}" type="datetimeFigureOut">
              <a:rPr lang="es-ES" smtClean="0"/>
              <a:t>29/08/2023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5D51C10F-6E65-47A6-89CC-2DBB9C5BD807}" type="slidenum">
              <a:rPr lang="es-ES" smtClean="0"/>
              <a:t>‹Nº›</a:t>
            </a:fld>
            <a:endParaRPr lang="es-ES"/>
          </a:p>
        </p:txBody>
      </p:sp>
    </p:spTree>
    <p:extLst>
      <p:ext uri="{BB962C8B-B14F-4D97-AF65-F5344CB8AC3E}">
        <p14:creationId xmlns:p14="http://schemas.microsoft.com/office/powerpoint/2010/main" val="6992149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057889-6DBE-4681-80F3-66DE9CF80135}" type="datetimeFigureOut">
              <a:rPr lang="es-ES" smtClean="0"/>
              <a:t>29/08/2023</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51C10F-6E65-47A6-89CC-2DBB9C5BD807}" type="slidenum">
              <a:rPr lang="es-ES" smtClean="0"/>
              <a:t>‹Nº›</a:t>
            </a:fld>
            <a:endParaRPr lang="es-ES"/>
          </a:p>
        </p:txBody>
      </p:sp>
    </p:spTree>
    <p:extLst>
      <p:ext uri="{BB962C8B-B14F-4D97-AF65-F5344CB8AC3E}">
        <p14:creationId xmlns:p14="http://schemas.microsoft.com/office/powerpoint/2010/main" val="1617584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genome.jp/kegg/"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texportal.org/home/"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texportal.org/home/"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ngdc.cncb.ac.cn/methbank/"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solidFill>
            <a:srgbClr val="00B050"/>
          </a:solidFill>
        </p:spPr>
        <p:txBody>
          <a:bodyPr>
            <a:normAutofit/>
          </a:bodyPr>
          <a:lstStyle/>
          <a:p>
            <a:r>
              <a:rPr lang="es-ES" sz="4400" dirty="0" smtClean="0">
                <a:solidFill>
                  <a:schemeClr val="bg1"/>
                </a:solidFill>
              </a:rPr>
              <a:t>INTRODUCTION TO EPIGENOME-WIDE ASSOCIATION STUDIES (EWAS)</a:t>
            </a:r>
            <a:br>
              <a:rPr lang="es-ES" sz="4400" dirty="0" smtClean="0">
                <a:solidFill>
                  <a:schemeClr val="bg1"/>
                </a:solidFill>
              </a:rPr>
            </a:br>
            <a:endParaRPr lang="es-ES" sz="4400" dirty="0">
              <a:solidFill>
                <a:schemeClr val="bg1"/>
              </a:solidFill>
            </a:endParaRPr>
          </a:p>
        </p:txBody>
      </p:sp>
      <p:sp>
        <p:nvSpPr>
          <p:cNvPr id="3" name="Subtítulo 2"/>
          <p:cNvSpPr>
            <a:spLocks noGrp="1"/>
          </p:cNvSpPr>
          <p:nvPr>
            <p:ph type="subTitle" idx="1"/>
          </p:nvPr>
        </p:nvSpPr>
        <p:spPr>
          <a:solidFill>
            <a:srgbClr val="92D050"/>
          </a:solidFill>
        </p:spPr>
        <p:txBody>
          <a:bodyPr/>
          <a:lstStyle/>
          <a:p>
            <a:endParaRPr lang="es-ES" dirty="0" smtClean="0">
              <a:solidFill>
                <a:schemeClr val="bg1"/>
              </a:solidFill>
            </a:endParaRPr>
          </a:p>
          <a:p>
            <a:r>
              <a:rPr lang="es-ES" dirty="0">
                <a:solidFill>
                  <a:schemeClr val="bg1"/>
                </a:solidFill>
              </a:rPr>
              <a:t>5</a:t>
            </a:r>
            <a:r>
              <a:rPr lang="es-ES" dirty="0" smtClean="0">
                <a:solidFill>
                  <a:schemeClr val="bg1"/>
                </a:solidFill>
              </a:rPr>
              <a:t>. BIOLOGICAL INTERPRETATION OF FINDINGS</a:t>
            </a:r>
          </a:p>
          <a:p>
            <a:r>
              <a:rPr lang="es-ES" dirty="0" smtClean="0">
                <a:solidFill>
                  <a:schemeClr val="bg1"/>
                </a:solidFill>
              </a:rPr>
              <a:t>(THEORY)</a:t>
            </a:r>
            <a:endParaRPr lang="es-ES" dirty="0">
              <a:solidFill>
                <a:schemeClr val="bg1"/>
              </a:solidFill>
            </a:endParaRPr>
          </a:p>
        </p:txBody>
      </p:sp>
    </p:spTree>
    <p:extLst>
      <p:ext uri="{BB962C8B-B14F-4D97-AF65-F5344CB8AC3E}">
        <p14:creationId xmlns:p14="http://schemas.microsoft.com/office/powerpoint/2010/main" val="117590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normAutofit/>
          </a:bodyPr>
          <a:lstStyle/>
          <a:p>
            <a:pPr marL="0" indent="0">
              <a:buNone/>
            </a:pPr>
            <a:r>
              <a:rPr lang="es-ES" b="1" dirty="0" err="1" smtClean="0"/>
              <a:t>Annotation</a:t>
            </a:r>
            <a:r>
              <a:rPr lang="es-ES" b="1" dirty="0" smtClean="0"/>
              <a:t> of </a:t>
            </a:r>
            <a:r>
              <a:rPr lang="es-ES" b="1" dirty="0" err="1" smtClean="0"/>
              <a:t>CpGs</a:t>
            </a:r>
            <a:r>
              <a:rPr lang="es-ES" b="1" dirty="0" smtClean="0"/>
              <a:t> to genes</a:t>
            </a:r>
          </a:p>
          <a:p>
            <a:pPr marL="0" indent="0">
              <a:buNone/>
            </a:pPr>
            <a:endParaRPr lang="es-ES" sz="2400" b="1" dirty="0" smtClean="0"/>
          </a:p>
          <a:p>
            <a:pPr marL="0" indent="0">
              <a:buNone/>
            </a:pPr>
            <a:r>
              <a:rPr lang="es-ES" sz="2400" b="1" dirty="0" err="1" smtClean="0"/>
              <a:t>Positional</a:t>
            </a:r>
            <a:r>
              <a:rPr lang="es-ES" sz="2400" b="1" dirty="0" smtClean="0"/>
              <a:t> </a:t>
            </a:r>
            <a:r>
              <a:rPr lang="es-ES" sz="2400" b="1" dirty="0" err="1" smtClean="0"/>
              <a:t>annotation</a:t>
            </a:r>
            <a:endParaRPr lang="es-ES" sz="2400" b="1" dirty="0" smtClean="0"/>
          </a:p>
          <a:p>
            <a:r>
              <a:rPr lang="es-ES" sz="2000" dirty="0" smtClean="0"/>
              <a:t>“IlluminaHumanMethylationEPICanno.ilm10b2.hg19“ R </a:t>
            </a:r>
            <a:r>
              <a:rPr lang="es-ES" sz="2000" dirty="0" err="1" smtClean="0"/>
              <a:t>package</a:t>
            </a:r>
            <a:endParaRPr lang="es-ES" sz="2000" dirty="0"/>
          </a:p>
          <a:p>
            <a:r>
              <a:rPr lang="es-ES" sz="2000" dirty="0" smtClean="0"/>
              <a:t>1500 </a:t>
            </a:r>
            <a:r>
              <a:rPr lang="es-ES" sz="2000" dirty="0" err="1" smtClean="0"/>
              <a:t>upstream</a:t>
            </a:r>
            <a:r>
              <a:rPr lang="es-ES" sz="2000" dirty="0" smtClean="0"/>
              <a:t> and 3’UTR </a:t>
            </a:r>
            <a:r>
              <a:rPr lang="es-ES" sz="2000" dirty="0" err="1" smtClean="0"/>
              <a:t>downstream</a:t>
            </a:r>
            <a:r>
              <a:rPr lang="es-ES" sz="2000" dirty="0" smtClean="0"/>
              <a:t> </a:t>
            </a:r>
            <a:r>
              <a:rPr lang="es-ES" sz="2000" dirty="0" err="1" smtClean="0"/>
              <a:t>the</a:t>
            </a:r>
            <a:r>
              <a:rPr lang="es-ES" sz="2000" dirty="0" smtClean="0"/>
              <a:t> gene</a:t>
            </a:r>
          </a:p>
          <a:p>
            <a:endParaRPr lang="es-ES" sz="2400" dirty="0" smtClean="0"/>
          </a:p>
          <a:p>
            <a:endParaRPr lang="es-ES" sz="2400" dirty="0"/>
          </a:p>
          <a:p>
            <a:endParaRPr lang="es-ES" sz="2400" dirty="0"/>
          </a:p>
          <a:p>
            <a:pPr marL="0" indent="0">
              <a:buNone/>
            </a:pPr>
            <a:r>
              <a:rPr lang="es-ES" sz="2400" b="1" dirty="0" err="1" smtClean="0"/>
              <a:t>Functional</a:t>
            </a:r>
            <a:r>
              <a:rPr lang="es-ES" sz="2400" b="1" dirty="0" smtClean="0"/>
              <a:t> </a:t>
            </a:r>
            <a:r>
              <a:rPr lang="es-ES" sz="2400" b="1" dirty="0" err="1" smtClean="0"/>
              <a:t>annotation</a:t>
            </a:r>
            <a:endParaRPr lang="es-ES" sz="2400" b="1" dirty="0" smtClean="0"/>
          </a:p>
          <a:p>
            <a:r>
              <a:rPr lang="en-GB" sz="2000" dirty="0" smtClean="0"/>
              <a:t>Based on methylation-expression correlations (</a:t>
            </a:r>
            <a:r>
              <a:rPr lang="en-GB" sz="2000" dirty="0" err="1" smtClean="0"/>
              <a:t>eQTM</a:t>
            </a:r>
            <a:r>
              <a:rPr lang="en-GB" sz="2000" dirty="0" smtClean="0"/>
              <a:t>)</a:t>
            </a:r>
            <a:endParaRPr lang="es-ES" sz="2000" dirty="0"/>
          </a:p>
        </p:txBody>
      </p:sp>
      <p:grpSp>
        <p:nvGrpSpPr>
          <p:cNvPr id="13" name="Grupo 12"/>
          <p:cNvGrpSpPr/>
          <p:nvPr/>
        </p:nvGrpSpPr>
        <p:grpSpPr>
          <a:xfrm>
            <a:off x="2091394" y="5747284"/>
            <a:ext cx="5617074" cy="797907"/>
            <a:chOff x="2133599" y="5022536"/>
            <a:chExt cx="5617074" cy="797907"/>
          </a:xfrm>
        </p:grpSpPr>
        <p:cxnSp>
          <p:nvCxnSpPr>
            <p:cNvPr id="5" name="Conector recto 4"/>
            <p:cNvCxnSpPr/>
            <p:nvPr/>
          </p:nvCxnSpPr>
          <p:spPr>
            <a:xfrm>
              <a:off x="2133599" y="5641540"/>
              <a:ext cx="5617074" cy="1490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5345404" y="5492452"/>
              <a:ext cx="457200" cy="327991"/>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6"/>
            <p:cNvSpPr/>
            <p:nvPr/>
          </p:nvSpPr>
          <p:spPr>
            <a:xfrm>
              <a:off x="5984821" y="5492451"/>
              <a:ext cx="594690" cy="327991"/>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Rectángulo 7"/>
            <p:cNvSpPr/>
            <p:nvPr/>
          </p:nvSpPr>
          <p:spPr>
            <a:xfrm>
              <a:off x="6927382" y="5492450"/>
              <a:ext cx="217004" cy="32799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9" name="Conector recto de flecha 8"/>
            <p:cNvCxnSpPr/>
            <p:nvPr/>
          </p:nvCxnSpPr>
          <p:spPr>
            <a:xfrm>
              <a:off x="5345404" y="5328456"/>
              <a:ext cx="327991"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9"/>
            <p:cNvCxnSpPr>
              <a:stCxn id="6" idx="1"/>
            </p:cNvCxnSpPr>
            <p:nvPr/>
          </p:nvCxnSpPr>
          <p:spPr>
            <a:xfrm flipV="1">
              <a:off x="5345404" y="5328456"/>
              <a:ext cx="0" cy="32799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CuadroTexto 10"/>
            <p:cNvSpPr txBox="1"/>
            <p:nvPr/>
          </p:nvSpPr>
          <p:spPr>
            <a:xfrm>
              <a:off x="5176785" y="5022536"/>
              <a:ext cx="1144865" cy="369332"/>
            </a:xfrm>
            <a:prstGeom prst="rect">
              <a:avLst/>
            </a:prstGeom>
            <a:noFill/>
          </p:spPr>
          <p:txBody>
            <a:bodyPr wrap="none" rtlCol="0">
              <a:spAutoFit/>
            </a:bodyPr>
            <a:lstStyle/>
            <a:p>
              <a:r>
                <a:rPr lang="es-ES" dirty="0" smtClean="0"/>
                <a:t>TSS Gene</a:t>
              </a:r>
              <a:endParaRPr lang="es-ES" dirty="0"/>
            </a:p>
          </p:txBody>
        </p:sp>
        <p:sp>
          <p:nvSpPr>
            <p:cNvPr id="14" name="CuadroTexto 13"/>
            <p:cNvSpPr txBox="1"/>
            <p:nvPr/>
          </p:nvSpPr>
          <p:spPr>
            <a:xfrm>
              <a:off x="2862072" y="5211841"/>
              <a:ext cx="628698" cy="369332"/>
            </a:xfrm>
            <a:prstGeom prst="rect">
              <a:avLst/>
            </a:prstGeom>
            <a:noFill/>
          </p:spPr>
          <p:txBody>
            <a:bodyPr wrap="none" rtlCol="0">
              <a:spAutoFit/>
            </a:bodyPr>
            <a:lstStyle/>
            <a:p>
              <a:r>
                <a:rPr lang="es-ES" dirty="0" err="1" smtClean="0"/>
                <a:t>CpG</a:t>
              </a:r>
              <a:endParaRPr lang="es-ES" dirty="0"/>
            </a:p>
          </p:txBody>
        </p:sp>
        <p:sp>
          <p:nvSpPr>
            <p:cNvPr id="15" name="Elipse 14"/>
            <p:cNvSpPr/>
            <p:nvPr/>
          </p:nvSpPr>
          <p:spPr>
            <a:xfrm>
              <a:off x="3086969" y="5551626"/>
              <a:ext cx="89452" cy="13417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2" name="Grupo 11"/>
          <p:cNvGrpSpPr/>
          <p:nvPr/>
        </p:nvGrpSpPr>
        <p:grpSpPr>
          <a:xfrm>
            <a:off x="2091394" y="3393789"/>
            <a:ext cx="5617074" cy="797907"/>
            <a:chOff x="2091394" y="2706011"/>
            <a:chExt cx="5617074" cy="797907"/>
          </a:xfrm>
        </p:grpSpPr>
        <p:cxnSp>
          <p:nvCxnSpPr>
            <p:cNvPr id="17" name="Conector recto 16"/>
            <p:cNvCxnSpPr/>
            <p:nvPr/>
          </p:nvCxnSpPr>
          <p:spPr>
            <a:xfrm>
              <a:off x="2091394" y="3325015"/>
              <a:ext cx="5617074" cy="1490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18" name="Rectángulo 17"/>
            <p:cNvSpPr/>
            <p:nvPr/>
          </p:nvSpPr>
          <p:spPr>
            <a:xfrm>
              <a:off x="5303199" y="3175927"/>
              <a:ext cx="457200" cy="327991"/>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9" name="Rectángulo 18"/>
            <p:cNvSpPr/>
            <p:nvPr/>
          </p:nvSpPr>
          <p:spPr>
            <a:xfrm>
              <a:off x="5942616" y="3175926"/>
              <a:ext cx="594690" cy="327991"/>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Rectángulo 19"/>
            <p:cNvSpPr/>
            <p:nvPr/>
          </p:nvSpPr>
          <p:spPr>
            <a:xfrm>
              <a:off x="6885177" y="3175925"/>
              <a:ext cx="217004" cy="32799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3" name="CuadroTexto 22"/>
            <p:cNvSpPr txBox="1"/>
            <p:nvPr/>
          </p:nvSpPr>
          <p:spPr>
            <a:xfrm>
              <a:off x="5134580" y="2706011"/>
              <a:ext cx="1144865" cy="369332"/>
            </a:xfrm>
            <a:prstGeom prst="rect">
              <a:avLst/>
            </a:prstGeom>
            <a:noFill/>
          </p:spPr>
          <p:txBody>
            <a:bodyPr wrap="none" rtlCol="0">
              <a:spAutoFit/>
            </a:bodyPr>
            <a:lstStyle/>
            <a:p>
              <a:r>
                <a:rPr lang="es-ES" dirty="0" smtClean="0"/>
                <a:t>TSS Gene</a:t>
              </a:r>
              <a:endParaRPr lang="es-ES" dirty="0"/>
            </a:p>
          </p:txBody>
        </p:sp>
        <p:sp>
          <p:nvSpPr>
            <p:cNvPr id="24" name="Elipse 23"/>
            <p:cNvSpPr/>
            <p:nvPr/>
          </p:nvSpPr>
          <p:spPr>
            <a:xfrm>
              <a:off x="4752362" y="3243016"/>
              <a:ext cx="89452" cy="13417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5" name="CuadroTexto 24"/>
            <p:cNvSpPr txBox="1"/>
            <p:nvPr/>
          </p:nvSpPr>
          <p:spPr>
            <a:xfrm>
              <a:off x="4472360" y="2873683"/>
              <a:ext cx="628698" cy="369332"/>
            </a:xfrm>
            <a:prstGeom prst="rect">
              <a:avLst/>
            </a:prstGeom>
            <a:noFill/>
          </p:spPr>
          <p:txBody>
            <a:bodyPr wrap="none" rtlCol="0">
              <a:spAutoFit/>
            </a:bodyPr>
            <a:lstStyle/>
            <a:p>
              <a:r>
                <a:rPr lang="es-ES" dirty="0" err="1" smtClean="0"/>
                <a:t>CpG</a:t>
              </a:r>
              <a:endParaRPr lang="es-ES" dirty="0"/>
            </a:p>
          </p:txBody>
        </p:sp>
      </p:grpSp>
    </p:spTree>
    <p:extLst>
      <p:ext uri="{BB962C8B-B14F-4D97-AF65-F5344CB8AC3E}">
        <p14:creationId xmlns:p14="http://schemas.microsoft.com/office/powerpoint/2010/main" val="35044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lstStyle/>
          <a:p>
            <a:pPr marL="0" indent="0">
              <a:buNone/>
            </a:pPr>
            <a:r>
              <a:rPr lang="es-ES" b="1" dirty="0" err="1" smtClean="0"/>
              <a:t>Expression</a:t>
            </a:r>
            <a:r>
              <a:rPr lang="es-ES" b="1" dirty="0" smtClean="0"/>
              <a:t> </a:t>
            </a:r>
            <a:r>
              <a:rPr lang="es-ES" b="1" dirty="0" err="1" smtClean="0"/>
              <a:t>quantitative</a:t>
            </a:r>
            <a:r>
              <a:rPr lang="es-ES" b="1" dirty="0" smtClean="0"/>
              <a:t> </a:t>
            </a:r>
            <a:r>
              <a:rPr lang="es-ES" b="1" dirty="0" err="1" smtClean="0"/>
              <a:t>trait</a:t>
            </a:r>
            <a:r>
              <a:rPr lang="es-ES" b="1" dirty="0" smtClean="0"/>
              <a:t> </a:t>
            </a:r>
            <a:r>
              <a:rPr lang="es-ES" b="1" dirty="0" err="1" smtClean="0"/>
              <a:t>methylation</a:t>
            </a:r>
            <a:r>
              <a:rPr lang="es-ES" b="1" dirty="0" smtClean="0"/>
              <a:t> (</a:t>
            </a:r>
            <a:r>
              <a:rPr lang="es-ES" b="1" dirty="0" err="1" smtClean="0"/>
              <a:t>eQTM</a:t>
            </a:r>
            <a:r>
              <a:rPr lang="es-ES" b="1" dirty="0" smtClean="0"/>
              <a:t>)</a:t>
            </a:r>
          </a:p>
          <a:p>
            <a:r>
              <a:rPr lang="en-GB" sz="2400" dirty="0"/>
              <a:t>Specific position of the genome whose DNA methylation status is associated with the expression of a given gene</a:t>
            </a:r>
            <a:r>
              <a:rPr lang="en-GB" sz="2400" dirty="0" smtClean="0"/>
              <a:t>.</a:t>
            </a:r>
          </a:p>
          <a:p>
            <a:r>
              <a:rPr lang="en-GB" sz="2400" dirty="0" smtClean="0"/>
              <a:t>Cis and trans</a:t>
            </a:r>
          </a:p>
          <a:p>
            <a:endParaRPr lang="en-GB" dirty="0" smtClean="0"/>
          </a:p>
          <a:p>
            <a:r>
              <a:rPr lang="en-GB" sz="2400" dirty="0" smtClean="0"/>
              <a:t>Catalogues</a:t>
            </a:r>
          </a:p>
          <a:p>
            <a:pPr lvl="1"/>
            <a:r>
              <a:rPr lang="en-GB" dirty="0" smtClean="0"/>
              <a:t>Tissue specific</a:t>
            </a:r>
          </a:p>
          <a:p>
            <a:pPr lvl="1"/>
            <a:r>
              <a:rPr lang="en-GB" dirty="0" smtClean="0"/>
              <a:t>Mostly in blood</a:t>
            </a:r>
          </a:p>
          <a:p>
            <a:pPr lvl="1"/>
            <a:r>
              <a:rPr lang="en-GB" dirty="0" smtClean="0"/>
              <a:t>HELIX cis </a:t>
            </a:r>
            <a:r>
              <a:rPr lang="en-GB" dirty="0" err="1" smtClean="0"/>
              <a:t>eQTM</a:t>
            </a:r>
            <a:r>
              <a:rPr lang="en-GB" dirty="0" smtClean="0"/>
              <a:t> </a:t>
            </a:r>
            <a:r>
              <a:rPr lang="en-GB" dirty="0" err="1" smtClean="0"/>
              <a:t>catalog</a:t>
            </a:r>
            <a:r>
              <a:rPr lang="en-GB" dirty="0" smtClean="0"/>
              <a:t> in child blood</a:t>
            </a:r>
          </a:p>
          <a:p>
            <a:pPr marL="457200" lvl="1" indent="0">
              <a:buNone/>
            </a:pPr>
            <a:r>
              <a:rPr lang="en-GB" dirty="0" smtClean="0"/>
              <a:t>(https</a:t>
            </a:r>
            <a:r>
              <a:rPr lang="en-GB" dirty="0"/>
              <a:t>://helixomics.isglobal.org</a:t>
            </a:r>
            <a:r>
              <a:rPr lang="en-GB" dirty="0" smtClean="0"/>
              <a:t>/)</a:t>
            </a:r>
          </a:p>
        </p:txBody>
      </p:sp>
      <p:cxnSp>
        <p:nvCxnSpPr>
          <p:cNvPr id="5" name="Conector recto 4"/>
          <p:cNvCxnSpPr/>
          <p:nvPr/>
        </p:nvCxnSpPr>
        <p:spPr>
          <a:xfrm>
            <a:off x="7405554" y="4284934"/>
            <a:ext cx="4114800" cy="2981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9115085" y="4150756"/>
            <a:ext cx="457200" cy="327991"/>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6"/>
          <p:cNvSpPr/>
          <p:nvPr/>
        </p:nvSpPr>
        <p:spPr>
          <a:xfrm>
            <a:off x="9754502" y="4150755"/>
            <a:ext cx="594690" cy="327991"/>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Rectángulo 7"/>
          <p:cNvSpPr/>
          <p:nvPr/>
        </p:nvSpPr>
        <p:spPr>
          <a:xfrm>
            <a:off x="10697063" y="4150754"/>
            <a:ext cx="217004" cy="327992"/>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9" name="Conector recto de flecha 8"/>
          <p:cNvCxnSpPr/>
          <p:nvPr/>
        </p:nvCxnSpPr>
        <p:spPr>
          <a:xfrm>
            <a:off x="9115085" y="3986760"/>
            <a:ext cx="327991" cy="0"/>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ector recto 9"/>
          <p:cNvCxnSpPr>
            <a:stCxn id="6" idx="1"/>
          </p:cNvCxnSpPr>
          <p:nvPr/>
        </p:nvCxnSpPr>
        <p:spPr>
          <a:xfrm flipV="1">
            <a:off x="9115085" y="3986760"/>
            <a:ext cx="0" cy="327992"/>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11" name="CuadroTexto 10"/>
          <p:cNvSpPr txBox="1"/>
          <p:nvPr/>
        </p:nvSpPr>
        <p:spPr>
          <a:xfrm>
            <a:off x="8946466" y="3680840"/>
            <a:ext cx="516488" cy="369332"/>
          </a:xfrm>
          <a:prstGeom prst="rect">
            <a:avLst/>
          </a:prstGeom>
          <a:noFill/>
        </p:spPr>
        <p:txBody>
          <a:bodyPr wrap="none" rtlCol="0">
            <a:spAutoFit/>
          </a:bodyPr>
          <a:lstStyle/>
          <a:p>
            <a:r>
              <a:rPr lang="es-ES" dirty="0" smtClean="0"/>
              <a:t>TSS</a:t>
            </a:r>
            <a:endParaRPr lang="es-ES" dirty="0"/>
          </a:p>
        </p:txBody>
      </p:sp>
      <p:sp>
        <p:nvSpPr>
          <p:cNvPr id="12" name="Elipse 11"/>
          <p:cNvSpPr/>
          <p:nvPr/>
        </p:nvSpPr>
        <p:spPr>
          <a:xfrm>
            <a:off x="7753424" y="4225299"/>
            <a:ext cx="89452" cy="1341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CuadroTexto 12"/>
          <p:cNvSpPr txBox="1"/>
          <p:nvPr/>
        </p:nvSpPr>
        <p:spPr>
          <a:xfrm>
            <a:off x="7357598" y="3865506"/>
            <a:ext cx="628698" cy="369332"/>
          </a:xfrm>
          <a:prstGeom prst="rect">
            <a:avLst/>
          </a:prstGeom>
          <a:noFill/>
        </p:spPr>
        <p:txBody>
          <a:bodyPr wrap="none" rtlCol="0">
            <a:spAutoFit/>
          </a:bodyPr>
          <a:lstStyle/>
          <a:p>
            <a:r>
              <a:rPr lang="es-ES" dirty="0" err="1" smtClean="0"/>
              <a:t>CpG</a:t>
            </a:r>
            <a:endParaRPr lang="es-ES" dirty="0"/>
          </a:p>
        </p:txBody>
      </p:sp>
      <p:cxnSp>
        <p:nvCxnSpPr>
          <p:cNvPr id="14" name="Conector recto 13"/>
          <p:cNvCxnSpPr/>
          <p:nvPr/>
        </p:nvCxnSpPr>
        <p:spPr>
          <a:xfrm>
            <a:off x="7455250" y="5278209"/>
            <a:ext cx="4114800" cy="2981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15" name="Elipse 14"/>
          <p:cNvSpPr/>
          <p:nvPr/>
        </p:nvSpPr>
        <p:spPr>
          <a:xfrm>
            <a:off x="8322487" y="5226521"/>
            <a:ext cx="89452" cy="13417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 name="CuadroTexto 15"/>
          <p:cNvSpPr txBox="1"/>
          <p:nvPr/>
        </p:nvSpPr>
        <p:spPr>
          <a:xfrm>
            <a:off x="8008138" y="4849242"/>
            <a:ext cx="628698" cy="369332"/>
          </a:xfrm>
          <a:prstGeom prst="rect">
            <a:avLst/>
          </a:prstGeom>
          <a:noFill/>
        </p:spPr>
        <p:txBody>
          <a:bodyPr wrap="none" rtlCol="0">
            <a:spAutoFit/>
          </a:bodyPr>
          <a:lstStyle/>
          <a:p>
            <a:r>
              <a:rPr lang="es-ES" dirty="0" err="1" smtClean="0"/>
              <a:t>CpG</a:t>
            </a:r>
            <a:endParaRPr lang="es-ES" dirty="0"/>
          </a:p>
        </p:txBody>
      </p:sp>
      <p:sp>
        <p:nvSpPr>
          <p:cNvPr id="17" name="Flecha curvada hacia abajo 16"/>
          <p:cNvSpPr/>
          <p:nvPr/>
        </p:nvSpPr>
        <p:spPr>
          <a:xfrm>
            <a:off x="7753423" y="3261842"/>
            <a:ext cx="1548541" cy="488602"/>
          </a:xfrm>
          <a:prstGeom prst="curvedDownArrow">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18" name="Flecha doblada 17"/>
          <p:cNvSpPr/>
          <p:nvPr/>
        </p:nvSpPr>
        <p:spPr>
          <a:xfrm>
            <a:off x="8259392" y="3827341"/>
            <a:ext cx="725315" cy="1043126"/>
          </a:xfrm>
          <a:prstGeom prst="bentArrow">
            <a:avLst>
              <a:gd name="adj1" fmla="val 17285"/>
              <a:gd name="adj2" fmla="val 18263"/>
              <a:gd name="adj3" fmla="val 25000"/>
              <a:gd name="adj4" fmla="val 43750"/>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19" name="CuadroTexto 18"/>
          <p:cNvSpPr txBox="1"/>
          <p:nvPr/>
        </p:nvSpPr>
        <p:spPr>
          <a:xfrm>
            <a:off x="7949487" y="2914628"/>
            <a:ext cx="1106393" cy="369332"/>
          </a:xfrm>
          <a:prstGeom prst="rect">
            <a:avLst/>
          </a:prstGeom>
          <a:noFill/>
        </p:spPr>
        <p:txBody>
          <a:bodyPr wrap="none" rtlCol="0">
            <a:spAutoFit/>
          </a:bodyPr>
          <a:lstStyle/>
          <a:p>
            <a:r>
              <a:rPr lang="es-ES" dirty="0" err="1">
                <a:solidFill>
                  <a:schemeClr val="tx2">
                    <a:lumMod val="60000"/>
                    <a:lumOff val="40000"/>
                  </a:schemeClr>
                </a:solidFill>
              </a:rPr>
              <a:t>c</a:t>
            </a:r>
            <a:r>
              <a:rPr lang="es-ES" dirty="0" err="1" smtClean="0">
                <a:solidFill>
                  <a:schemeClr val="tx2">
                    <a:lumMod val="60000"/>
                    <a:lumOff val="40000"/>
                  </a:schemeClr>
                </a:solidFill>
              </a:rPr>
              <a:t>is</a:t>
            </a:r>
            <a:r>
              <a:rPr lang="es-ES" dirty="0" smtClean="0">
                <a:solidFill>
                  <a:schemeClr val="tx2">
                    <a:lumMod val="60000"/>
                    <a:lumOff val="40000"/>
                  </a:schemeClr>
                </a:solidFill>
              </a:rPr>
              <a:t> </a:t>
            </a:r>
            <a:r>
              <a:rPr lang="es-ES" dirty="0" err="1" smtClean="0">
                <a:solidFill>
                  <a:schemeClr val="tx2">
                    <a:lumMod val="60000"/>
                    <a:lumOff val="40000"/>
                  </a:schemeClr>
                </a:solidFill>
              </a:rPr>
              <a:t>eQTM</a:t>
            </a:r>
            <a:endParaRPr lang="es-ES" dirty="0">
              <a:solidFill>
                <a:schemeClr val="tx2">
                  <a:lumMod val="60000"/>
                  <a:lumOff val="40000"/>
                </a:schemeClr>
              </a:solidFill>
            </a:endParaRPr>
          </a:p>
        </p:txBody>
      </p:sp>
      <p:sp>
        <p:nvSpPr>
          <p:cNvPr id="20" name="CuadroTexto 19"/>
          <p:cNvSpPr txBox="1"/>
          <p:nvPr/>
        </p:nvSpPr>
        <p:spPr>
          <a:xfrm>
            <a:off x="7688982" y="5333116"/>
            <a:ext cx="1356462" cy="369332"/>
          </a:xfrm>
          <a:prstGeom prst="rect">
            <a:avLst/>
          </a:prstGeom>
          <a:noFill/>
        </p:spPr>
        <p:txBody>
          <a:bodyPr wrap="none" rtlCol="0">
            <a:spAutoFit/>
          </a:bodyPr>
          <a:lstStyle/>
          <a:p>
            <a:r>
              <a:rPr lang="es-ES" dirty="0" err="1" smtClean="0">
                <a:solidFill>
                  <a:schemeClr val="tx2">
                    <a:lumMod val="60000"/>
                    <a:lumOff val="40000"/>
                  </a:schemeClr>
                </a:solidFill>
              </a:rPr>
              <a:t>trans</a:t>
            </a:r>
            <a:r>
              <a:rPr lang="es-ES" dirty="0" smtClean="0">
                <a:solidFill>
                  <a:schemeClr val="tx2">
                    <a:lumMod val="60000"/>
                    <a:lumOff val="40000"/>
                  </a:schemeClr>
                </a:solidFill>
              </a:rPr>
              <a:t> </a:t>
            </a:r>
            <a:r>
              <a:rPr lang="es-ES" dirty="0" err="1" smtClean="0">
                <a:solidFill>
                  <a:schemeClr val="tx2">
                    <a:lumMod val="60000"/>
                    <a:lumOff val="40000"/>
                  </a:schemeClr>
                </a:solidFill>
              </a:rPr>
              <a:t>eQTM</a:t>
            </a:r>
            <a:endParaRPr lang="es-ES" dirty="0">
              <a:solidFill>
                <a:schemeClr val="tx2">
                  <a:lumMod val="60000"/>
                  <a:lumOff val="40000"/>
                </a:schemeClr>
              </a:solidFill>
            </a:endParaRPr>
          </a:p>
        </p:txBody>
      </p:sp>
    </p:spTree>
    <p:extLst>
      <p:ext uri="{BB962C8B-B14F-4D97-AF65-F5344CB8AC3E}">
        <p14:creationId xmlns:p14="http://schemas.microsoft.com/office/powerpoint/2010/main" val="19012752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lstStyle/>
          <a:p>
            <a:pPr marL="0" indent="0">
              <a:buNone/>
            </a:pPr>
            <a:r>
              <a:rPr lang="es-ES" b="1" dirty="0" err="1" smtClean="0"/>
              <a:t>Functional</a:t>
            </a:r>
            <a:r>
              <a:rPr lang="es-ES" b="1" dirty="0" smtClean="0"/>
              <a:t> </a:t>
            </a:r>
            <a:r>
              <a:rPr lang="es-ES" b="1" dirty="0" err="1" smtClean="0"/>
              <a:t>enrichment</a:t>
            </a:r>
            <a:r>
              <a:rPr lang="es-ES" b="1" dirty="0" smtClean="0"/>
              <a:t> </a:t>
            </a:r>
            <a:r>
              <a:rPr lang="es-ES" b="1" dirty="0" err="1" smtClean="0"/>
              <a:t>analyses</a:t>
            </a:r>
            <a:endParaRPr lang="es-ES" b="1" dirty="0" smtClean="0"/>
          </a:p>
          <a:p>
            <a:endParaRPr lang="es-ES" dirty="0" smtClean="0"/>
          </a:p>
          <a:p>
            <a:endParaRPr lang="es-ES" dirty="0" smtClean="0"/>
          </a:p>
          <a:p>
            <a:endParaRPr lang="es-ES" dirty="0"/>
          </a:p>
        </p:txBody>
      </p:sp>
      <p:sp>
        <p:nvSpPr>
          <p:cNvPr id="5" name="AutoShape 4" descr="Chromatin states and DNA methylation dynamics. a, Chromatin state... |  Download Scientific Diagra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6" name="AutoShape 6" descr="Chromatin states and DNA methylation dynamics. a, Chromatin state definitions, abbreviations and histone mark probabilities. b, Average genome coverage. Genomic annotation enrichments in H1-ES cells. c, Active and inactive gene enrichments in H1-ES cells (see Extended Data b for GM12878). d, DNA methylation. e, DNA accessibility. d, e, Whiskers show 1.5× interquartile range. Circles are individual outliers. f, Average overlap fold enrichment for GERP evolutionarily conserved non-exonic nucleotides. Bars denote standard deviation. g, DNA methylation (WGBS) density (colour, ln scale) across cell types. Red = max ln(density + 1). Left column indicates tissue groupings; a full list is shown in Extended Data f. h, DNA methylation levels (left) and transcription factor enrichment (right) during ES cell differentiation50, 51, 52, 53. i, Chromatin mark changes during cardiac muscle differentiation. Heat map = average normalized mark signal in Enh. C2 cluster enrichment55, with all clusters shown in http://compbio.mit.edu/roadmap."/>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 name="Picture 2" descr="https://hbctraining.github.io/DGE_workshop_salmon_online/img/go_proportion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8095" y="2169760"/>
            <a:ext cx="6575810" cy="4249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5772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normAutofit/>
          </a:bodyPr>
          <a:lstStyle/>
          <a:p>
            <a:pPr marL="0" indent="0">
              <a:buNone/>
            </a:pPr>
            <a:r>
              <a:rPr lang="es-ES" b="1" dirty="0" err="1" smtClean="0"/>
              <a:t>Functional</a:t>
            </a:r>
            <a:r>
              <a:rPr lang="es-ES" b="1" dirty="0" smtClean="0"/>
              <a:t> </a:t>
            </a:r>
            <a:r>
              <a:rPr lang="es-ES" b="1" dirty="0" err="1" smtClean="0"/>
              <a:t>enrichment</a:t>
            </a:r>
            <a:r>
              <a:rPr lang="es-ES" b="1" dirty="0" smtClean="0"/>
              <a:t> </a:t>
            </a:r>
            <a:r>
              <a:rPr lang="es-ES" b="1" dirty="0" err="1" smtClean="0"/>
              <a:t>analyses</a:t>
            </a:r>
            <a:r>
              <a:rPr lang="es-ES" b="1" dirty="0" smtClean="0"/>
              <a:t> </a:t>
            </a:r>
            <a:r>
              <a:rPr lang="es-ES" b="1" dirty="0" err="1" smtClean="0"/>
              <a:t>approaches</a:t>
            </a:r>
            <a:endParaRPr lang="es-ES" b="1" dirty="0" smtClean="0"/>
          </a:p>
          <a:p>
            <a:endParaRPr lang="es-ES" sz="2400" dirty="0" smtClean="0"/>
          </a:p>
          <a:p>
            <a:endParaRPr lang="es-ES" sz="2400" dirty="0"/>
          </a:p>
          <a:p>
            <a:endParaRPr lang="es-ES" sz="2400" dirty="0" smtClean="0"/>
          </a:p>
          <a:p>
            <a:endParaRPr lang="es-ES" sz="2400" dirty="0"/>
          </a:p>
          <a:p>
            <a:endParaRPr lang="es-ES" sz="2400" dirty="0" smtClean="0"/>
          </a:p>
          <a:p>
            <a:endParaRPr lang="es-ES" sz="2400" dirty="0" smtClean="0"/>
          </a:p>
          <a:p>
            <a:pPr marL="0" indent="0">
              <a:buNone/>
            </a:pPr>
            <a:r>
              <a:rPr lang="es-ES" sz="2400" b="1" dirty="0" err="1" smtClean="0"/>
              <a:t>Overrepresentation</a:t>
            </a:r>
            <a:r>
              <a:rPr lang="es-ES" sz="2400" b="1" dirty="0" smtClean="0"/>
              <a:t>  </a:t>
            </a:r>
            <a:r>
              <a:rPr lang="es-ES" sz="2400" b="1" dirty="0" err="1" smtClean="0"/>
              <a:t>method</a:t>
            </a:r>
            <a:endParaRPr lang="es-ES" sz="2400" b="1" dirty="0" smtClean="0"/>
          </a:p>
          <a:p>
            <a:r>
              <a:rPr lang="es-ES" sz="2000" dirty="0" err="1" smtClean="0"/>
              <a:t>Contingency</a:t>
            </a:r>
            <a:r>
              <a:rPr lang="es-ES" sz="2000" dirty="0" smtClean="0"/>
              <a:t> </a:t>
            </a:r>
            <a:r>
              <a:rPr lang="es-ES" sz="2000" dirty="0" err="1" smtClean="0"/>
              <a:t>table</a:t>
            </a:r>
            <a:endParaRPr lang="es-ES" sz="2000" dirty="0" smtClean="0"/>
          </a:p>
          <a:p>
            <a:r>
              <a:rPr lang="es-ES" sz="2000" dirty="0" smtClean="0"/>
              <a:t>Test: Chi2, Fisher, </a:t>
            </a:r>
            <a:r>
              <a:rPr lang="en-150" sz="2000" dirty="0" smtClean="0"/>
              <a:t>…</a:t>
            </a:r>
            <a:endParaRPr lang="es-ES" sz="2000" dirty="0" smtClean="0"/>
          </a:p>
          <a:p>
            <a:r>
              <a:rPr lang="es-ES" sz="2000" dirty="0" err="1" smtClean="0"/>
              <a:t>Correction</a:t>
            </a:r>
            <a:r>
              <a:rPr lang="es-ES" sz="2000" dirty="0" smtClean="0"/>
              <a:t> </a:t>
            </a:r>
            <a:r>
              <a:rPr lang="es-ES" sz="2000" dirty="0" err="1" smtClean="0"/>
              <a:t>for</a:t>
            </a:r>
            <a:r>
              <a:rPr lang="es-ES" sz="2000" dirty="0" smtClean="0"/>
              <a:t> </a:t>
            </a:r>
            <a:r>
              <a:rPr lang="es-ES" sz="2000" dirty="0" err="1" smtClean="0"/>
              <a:t>multiple-testing</a:t>
            </a:r>
            <a:endParaRPr lang="es-ES" sz="2000" dirty="0" smtClean="0"/>
          </a:p>
          <a:p>
            <a:r>
              <a:rPr lang="es-ES" sz="2000" dirty="0" err="1" smtClean="0"/>
              <a:t>Correction</a:t>
            </a:r>
            <a:r>
              <a:rPr lang="es-ES" sz="2000" dirty="0" smtClean="0"/>
              <a:t> </a:t>
            </a:r>
            <a:r>
              <a:rPr lang="es-ES" sz="2000" dirty="0" err="1" smtClean="0"/>
              <a:t>for</a:t>
            </a:r>
            <a:r>
              <a:rPr lang="es-ES" sz="2000" dirty="0" smtClean="0"/>
              <a:t> </a:t>
            </a:r>
            <a:r>
              <a:rPr lang="es-ES" sz="2000" dirty="0" err="1" smtClean="0"/>
              <a:t>array</a:t>
            </a:r>
            <a:r>
              <a:rPr lang="es-ES" sz="2000" dirty="0" smtClean="0"/>
              <a:t> </a:t>
            </a:r>
            <a:r>
              <a:rPr lang="es-ES" sz="2000" dirty="0" err="1" smtClean="0"/>
              <a:t>bias</a:t>
            </a:r>
            <a:r>
              <a:rPr lang="es-ES" sz="2000" dirty="0" smtClean="0"/>
              <a:t> (</a:t>
            </a:r>
            <a:r>
              <a:rPr lang="es-ES" sz="2000" dirty="0" err="1" smtClean="0"/>
              <a:t>missmethyl</a:t>
            </a:r>
            <a:r>
              <a:rPr lang="es-ES" sz="2000" dirty="0"/>
              <a:t> </a:t>
            </a:r>
            <a:r>
              <a:rPr lang="es-ES" sz="2000" dirty="0" smtClean="0"/>
              <a:t>R </a:t>
            </a:r>
            <a:r>
              <a:rPr lang="es-ES" sz="2000" dirty="0" err="1" smtClean="0"/>
              <a:t>package</a:t>
            </a:r>
            <a:r>
              <a:rPr lang="es-ES" sz="2000" dirty="0" smtClean="0"/>
              <a:t>)</a:t>
            </a:r>
          </a:p>
          <a:p>
            <a:endParaRPr lang="es-ES" sz="2400" dirty="0" smtClean="0"/>
          </a:p>
        </p:txBody>
      </p:sp>
      <p:sp>
        <p:nvSpPr>
          <p:cNvPr id="5" name="AutoShape 4" descr="Chromatin states and DNA methylation dynamics. a, Chromatin state... |  Download Scientific Diagra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6" name="AutoShape 6" descr="Chromatin states and DNA methylation dynamics. a, Chromatin state definitions, abbreviations and histone mark probabilities. b, Average genome coverage. Genomic annotation enrichments in H1-ES cells. c, Active and inactive gene enrichments in H1-ES cells (see Extended Data b for GM12878). d, DNA methylation. e, DNA accessibility. d, e, Whiskers show 1.5× interquartile range. Circles are individual outliers. f, Average overlap fold enrichment for GERP evolutionarily conserved non-exonic nucleotides. Bars denote standard deviation. g, DNA methylation (WGBS) density (colour, ln scale) across cell types. Red = max ln(density + 1). Left column indicates tissue groupings; a full list is shown in Extended Data f. h, DNA methylation levels (left) and transcription factor enrichment (right) during ES cell differentiation50, 51, 52, 53. i, Chromatin mark changes during cardiac muscle differentiation. Heat map = average normalized mark signal in Enh. C2 cluster enrichment55, with all clusters shown in http://compbio.mit.edu/roadmap."/>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10" name="AutoShape 2" descr="Help"/>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11" name="Imagen 10"/>
          <p:cNvPicPr>
            <a:picLocks noChangeAspect="1"/>
          </p:cNvPicPr>
          <p:nvPr/>
        </p:nvPicPr>
        <p:blipFill rotWithShape="1">
          <a:blip r:embed="rId2"/>
          <a:srcRect t="71448" r="64676" b="13707"/>
          <a:stretch/>
        </p:blipFill>
        <p:spPr>
          <a:xfrm>
            <a:off x="5195396" y="4606991"/>
            <a:ext cx="5980098" cy="1335237"/>
          </a:xfrm>
          <a:prstGeom prst="rect">
            <a:avLst/>
          </a:prstGeom>
        </p:spPr>
      </p:pic>
      <p:sp>
        <p:nvSpPr>
          <p:cNvPr id="12" name="AutoShape 4" descr="https://www.cell.com/cms/asset/7243b404-cdc7-4318-bfb4-bef7fa5df474/gr1.jpg"/>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13" name="Imagen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0936" y="1772304"/>
            <a:ext cx="6582071" cy="1996131"/>
          </a:xfrm>
          <a:prstGeom prst="rect">
            <a:avLst/>
          </a:prstGeom>
        </p:spPr>
      </p:pic>
    </p:spTree>
    <p:extLst>
      <p:ext uri="{BB962C8B-B14F-4D97-AF65-F5344CB8AC3E}">
        <p14:creationId xmlns:p14="http://schemas.microsoft.com/office/powerpoint/2010/main" val="33226386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normAutofit/>
          </a:bodyPr>
          <a:lstStyle/>
          <a:p>
            <a:r>
              <a:rPr lang="es-ES" dirty="0">
                <a:solidFill>
                  <a:schemeClr val="bg1"/>
                </a:solidFill>
              </a:rPr>
              <a:t>8. BIOLOGICAL INTEPRETATION</a:t>
            </a:r>
          </a:p>
        </p:txBody>
      </p:sp>
      <p:sp>
        <p:nvSpPr>
          <p:cNvPr id="3" name="Marcador de contenido 2"/>
          <p:cNvSpPr>
            <a:spLocks noGrp="1"/>
          </p:cNvSpPr>
          <p:nvPr>
            <p:ph idx="1"/>
          </p:nvPr>
        </p:nvSpPr>
        <p:spPr>
          <a:xfrm>
            <a:off x="404956" y="1056263"/>
            <a:ext cx="11249891" cy="5495637"/>
          </a:xfrm>
        </p:spPr>
        <p:txBody>
          <a:bodyPr/>
          <a:lstStyle/>
          <a:p>
            <a:pPr marL="0" indent="0">
              <a:buNone/>
            </a:pPr>
            <a:r>
              <a:rPr lang="es-ES" b="1" dirty="0" smtClean="0"/>
              <a:t>DB molecular </a:t>
            </a:r>
            <a:r>
              <a:rPr lang="es-ES" b="1" dirty="0" err="1" smtClean="0"/>
              <a:t>enrichment</a:t>
            </a:r>
            <a:r>
              <a:rPr lang="es-ES" b="1" dirty="0" smtClean="0"/>
              <a:t> (</a:t>
            </a:r>
            <a:r>
              <a:rPr lang="es-ES" b="1" dirty="0" err="1" smtClean="0"/>
              <a:t>CpG</a:t>
            </a:r>
            <a:r>
              <a:rPr lang="es-ES" b="1" dirty="0" smtClean="0"/>
              <a:t> </a:t>
            </a:r>
            <a:r>
              <a:rPr lang="es-ES" b="1" dirty="0" err="1" smtClean="0"/>
              <a:t>list</a:t>
            </a:r>
            <a:r>
              <a:rPr lang="es-ES" b="1" dirty="0" smtClean="0"/>
              <a:t>)</a:t>
            </a:r>
          </a:p>
          <a:p>
            <a:r>
              <a:rPr lang="es-ES" sz="2000" dirty="0" err="1" smtClean="0"/>
              <a:t>Relative</a:t>
            </a:r>
            <a:r>
              <a:rPr lang="es-ES" sz="2000" dirty="0" smtClean="0"/>
              <a:t> gene positions (</a:t>
            </a:r>
            <a:r>
              <a:rPr lang="es-ES" sz="2000" dirty="0" err="1" smtClean="0"/>
              <a:t>Illumina</a:t>
            </a:r>
            <a:r>
              <a:rPr lang="es-ES" sz="2000" dirty="0" smtClean="0"/>
              <a:t>)</a:t>
            </a:r>
          </a:p>
          <a:p>
            <a:r>
              <a:rPr lang="es-ES" sz="2000" dirty="0" err="1" smtClean="0"/>
              <a:t>CpG</a:t>
            </a:r>
            <a:r>
              <a:rPr lang="es-ES" sz="2000" dirty="0" smtClean="0"/>
              <a:t> </a:t>
            </a:r>
            <a:r>
              <a:rPr lang="es-ES" sz="2000" dirty="0" err="1" smtClean="0"/>
              <a:t>island</a:t>
            </a:r>
            <a:r>
              <a:rPr lang="es-ES" sz="2000" dirty="0" smtClean="0"/>
              <a:t> </a:t>
            </a:r>
            <a:r>
              <a:rPr lang="es-ES" sz="2000" dirty="0" err="1" smtClean="0"/>
              <a:t>relative</a:t>
            </a:r>
            <a:r>
              <a:rPr lang="es-ES" sz="2000" dirty="0" smtClean="0"/>
              <a:t> positions (</a:t>
            </a:r>
            <a:r>
              <a:rPr lang="es-ES" sz="2000" dirty="0" err="1" smtClean="0"/>
              <a:t>Illumina</a:t>
            </a:r>
            <a:r>
              <a:rPr lang="es-ES" sz="2000" dirty="0" smtClean="0"/>
              <a:t>)</a:t>
            </a:r>
            <a:endParaRPr lang="es-ES" sz="2000" dirty="0"/>
          </a:p>
          <a:p>
            <a:r>
              <a:rPr lang="es-ES" sz="2000" dirty="0" err="1"/>
              <a:t>Chromatin</a:t>
            </a:r>
            <a:r>
              <a:rPr lang="es-ES" sz="2000" dirty="0"/>
              <a:t> </a:t>
            </a:r>
            <a:r>
              <a:rPr lang="es-ES" sz="2000" dirty="0" err="1" smtClean="0"/>
              <a:t>states</a:t>
            </a:r>
            <a:r>
              <a:rPr lang="es-ES" sz="2000" dirty="0" smtClean="0"/>
              <a:t> (ROADMAP)</a:t>
            </a:r>
            <a:endParaRPr lang="es-ES" sz="2000" dirty="0"/>
          </a:p>
          <a:p>
            <a:r>
              <a:rPr lang="es-ES" sz="2000" dirty="0" err="1" smtClean="0"/>
              <a:t>Imprinted</a:t>
            </a:r>
            <a:r>
              <a:rPr lang="es-ES" sz="2000" dirty="0" smtClean="0"/>
              <a:t> </a:t>
            </a:r>
            <a:r>
              <a:rPr lang="es-ES" sz="2000" dirty="0" err="1" smtClean="0"/>
              <a:t>regions</a:t>
            </a:r>
            <a:r>
              <a:rPr lang="es-ES" sz="2000" dirty="0" smtClean="0"/>
              <a:t> (</a:t>
            </a:r>
            <a:r>
              <a:rPr lang="es-ES" sz="2000" dirty="0" err="1" smtClean="0"/>
              <a:t>literature</a:t>
            </a:r>
            <a:r>
              <a:rPr lang="es-ES" sz="2000" dirty="0" smtClean="0"/>
              <a:t>)</a:t>
            </a:r>
          </a:p>
          <a:p>
            <a:r>
              <a:rPr lang="es-ES" sz="2000" dirty="0" err="1" smtClean="0"/>
              <a:t>Tissues</a:t>
            </a:r>
            <a:r>
              <a:rPr lang="es-ES" sz="2000" dirty="0" smtClean="0"/>
              <a:t> and </a:t>
            </a:r>
            <a:r>
              <a:rPr lang="es-ES" sz="2000" dirty="0" err="1" smtClean="0"/>
              <a:t>cell</a:t>
            </a:r>
            <a:r>
              <a:rPr lang="es-ES" sz="2000" dirty="0" smtClean="0"/>
              <a:t> </a:t>
            </a:r>
            <a:r>
              <a:rPr lang="es-ES" sz="2000" dirty="0" err="1" smtClean="0"/>
              <a:t>types</a:t>
            </a:r>
            <a:endParaRPr lang="es-ES" sz="2000" dirty="0" smtClean="0"/>
          </a:p>
          <a:p>
            <a:r>
              <a:rPr lang="en-150" sz="2000" dirty="0" smtClean="0"/>
              <a:t>…</a:t>
            </a:r>
            <a:endParaRPr lang="es-ES" sz="2000" dirty="0" smtClean="0"/>
          </a:p>
          <a:p>
            <a:endParaRPr lang="es-ES" dirty="0" smtClean="0"/>
          </a:p>
        </p:txBody>
      </p:sp>
      <p:pic>
        <p:nvPicPr>
          <p:cNvPr id="1026" name="Picture 2" descr="DNA Methylation Microarrays - ScienceDirect"/>
          <p:cNvPicPr>
            <a:picLocks noChangeAspect="1" noChangeArrowheads="1"/>
          </p:cNvPicPr>
          <p:nvPr/>
        </p:nvPicPr>
        <p:blipFill rotWithShape="1">
          <a:blip r:embed="rId2">
            <a:extLst>
              <a:ext uri="{28A0092B-C50C-407E-A947-70E740481C1C}">
                <a14:useLocalDpi xmlns:a14="http://schemas.microsoft.com/office/drawing/2010/main" val="0"/>
              </a:ext>
            </a:extLst>
          </a:blip>
          <a:srcRect t="47240"/>
          <a:stretch/>
        </p:blipFill>
        <p:spPr bwMode="auto">
          <a:xfrm>
            <a:off x="5240657" y="2833997"/>
            <a:ext cx="5038190" cy="1212792"/>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4" descr="Chromatin states and DNA methylation dynamics. a, Chromatin state... |  Download Scientific Diagra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6" name="AutoShape 6" descr="Chromatin states and DNA methylation dynamics. a, Chromatin state definitions, abbreviations and histone mark probabilities. b, Average genome coverage. Genomic annotation enrichments in H1-ES cells. c, Active and inactive gene enrichments in H1-ES cells (see Extended Data b for GM12878). d, DNA methylation. e, DNA accessibility. d, e, Whiskers show 1.5× interquartile range. Circles are individual outliers. f, Average overlap fold enrichment for GERP evolutionarily conserved non-exonic nucleotides. Bars denote standard deviation. g, DNA methylation (WGBS) density (colour, ln scale) across cell types. Red = max ln(density + 1). Left column indicates tissue groupings; a full list is shown in Extended Data f. h, DNA methylation levels (left) and transcription factor enrichment (right) during ES cell differentiation50, 51, 52, 53. i, Chromatin mark changes during cardiac muscle differentiation. Heat map = average normalized mark signal in Enh. C2 cluster enrichment55, with all clusters shown in http://compbio.mit.edu/roadmap."/>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7" name="Imagen 6"/>
          <p:cNvPicPr>
            <a:picLocks noChangeAspect="1"/>
          </p:cNvPicPr>
          <p:nvPr/>
        </p:nvPicPr>
        <p:blipFill rotWithShape="1">
          <a:blip r:embed="rId3"/>
          <a:srcRect l="6898" t="44203" r="36906" b="21909"/>
          <a:stretch/>
        </p:blipFill>
        <p:spPr>
          <a:xfrm>
            <a:off x="1651119" y="4447990"/>
            <a:ext cx="7405135" cy="2372304"/>
          </a:xfrm>
          <a:prstGeom prst="rect">
            <a:avLst/>
          </a:prstGeom>
        </p:spPr>
      </p:pic>
      <p:pic>
        <p:nvPicPr>
          <p:cNvPr id="9" name="Picture 2" descr="DNA Methylation Microarrays - ScienceDirect"/>
          <p:cNvPicPr>
            <a:picLocks noChangeAspect="1" noChangeArrowheads="1"/>
          </p:cNvPicPr>
          <p:nvPr/>
        </p:nvPicPr>
        <p:blipFill rotWithShape="1">
          <a:blip r:embed="rId2">
            <a:extLst>
              <a:ext uri="{28A0092B-C50C-407E-A947-70E740481C1C}">
                <a14:useLocalDpi xmlns:a14="http://schemas.microsoft.com/office/drawing/2010/main" val="0"/>
              </a:ext>
            </a:extLst>
          </a:blip>
          <a:srcRect b="52318"/>
          <a:stretch/>
        </p:blipFill>
        <p:spPr bwMode="auto">
          <a:xfrm>
            <a:off x="6452827" y="1139390"/>
            <a:ext cx="5206854" cy="1132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5998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p:cNvPicPr>
            <a:picLocks noChangeAspect="1"/>
          </p:cNvPicPr>
          <p:nvPr/>
        </p:nvPicPr>
        <p:blipFill rotWithShape="1">
          <a:blip r:embed="rId2"/>
          <a:srcRect l="6898" t="29809" r="37484" b="18299"/>
          <a:stretch/>
        </p:blipFill>
        <p:spPr>
          <a:xfrm>
            <a:off x="6874590" y="2225962"/>
            <a:ext cx="5012609" cy="2484584"/>
          </a:xfrm>
          <a:prstGeom prst="rect">
            <a:avLst/>
          </a:prstGeom>
        </p:spPr>
      </p:pic>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normAutofit/>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normAutofit fontScale="92500" lnSpcReduction="10000"/>
          </a:bodyPr>
          <a:lstStyle/>
          <a:p>
            <a:pPr marL="0" indent="0">
              <a:buNone/>
            </a:pPr>
            <a:r>
              <a:rPr lang="es-ES" b="1" dirty="0" err="1" smtClean="0"/>
              <a:t>Databases</a:t>
            </a:r>
            <a:r>
              <a:rPr lang="es-ES" b="1" dirty="0" smtClean="0"/>
              <a:t> </a:t>
            </a:r>
            <a:r>
              <a:rPr lang="es-ES" b="1" dirty="0" err="1" smtClean="0"/>
              <a:t>for</a:t>
            </a:r>
            <a:r>
              <a:rPr lang="es-ES" b="1" dirty="0" smtClean="0"/>
              <a:t> gene-set </a:t>
            </a:r>
            <a:r>
              <a:rPr lang="es-ES" b="1" dirty="0" err="1" smtClean="0"/>
              <a:t>enrichment</a:t>
            </a:r>
            <a:r>
              <a:rPr lang="es-ES" b="1" dirty="0" smtClean="0"/>
              <a:t> (gene </a:t>
            </a:r>
            <a:r>
              <a:rPr lang="es-ES" b="1" dirty="0" err="1" smtClean="0"/>
              <a:t>list</a:t>
            </a:r>
            <a:r>
              <a:rPr lang="es-ES" b="1" dirty="0" smtClean="0"/>
              <a:t>)</a:t>
            </a:r>
          </a:p>
          <a:p>
            <a:r>
              <a:rPr lang="es-ES" sz="2200" dirty="0" smtClean="0"/>
              <a:t>Gene </a:t>
            </a:r>
            <a:r>
              <a:rPr lang="es-ES" sz="2200" dirty="0" err="1" smtClean="0"/>
              <a:t>ontology</a:t>
            </a:r>
            <a:r>
              <a:rPr lang="es-ES" sz="2200" dirty="0"/>
              <a:t> </a:t>
            </a:r>
            <a:r>
              <a:rPr lang="es-ES" sz="2200" dirty="0" smtClean="0"/>
              <a:t>(GO) </a:t>
            </a:r>
            <a:r>
              <a:rPr lang="es-ES" sz="2200" dirty="0" err="1" smtClean="0"/>
              <a:t>terms</a:t>
            </a:r>
            <a:r>
              <a:rPr lang="es-ES" sz="2200" dirty="0"/>
              <a:t> </a:t>
            </a:r>
            <a:r>
              <a:rPr lang="es-ES" sz="2200" dirty="0" smtClean="0"/>
              <a:t>(</a:t>
            </a:r>
            <a:r>
              <a:rPr lang="es-ES" sz="2200" dirty="0"/>
              <a:t>http://geneontology.org</a:t>
            </a:r>
            <a:r>
              <a:rPr lang="es-ES" sz="2200" dirty="0" smtClean="0"/>
              <a:t>/)</a:t>
            </a:r>
          </a:p>
          <a:p>
            <a:pPr lvl="1"/>
            <a:r>
              <a:rPr lang="es-ES" sz="2200" dirty="0" smtClean="0"/>
              <a:t>Molecular </a:t>
            </a:r>
            <a:r>
              <a:rPr lang="es-ES" sz="2200" dirty="0" err="1" smtClean="0"/>
              <a:t>function</a:t>
            </a:r>
            <a:r>
              <a:rPr lang="es-ES" sz="2200" dirty="0" smtClean="0"/>
              <a:t> (</a:t>
            </a:r>
            <a:r>
              <a:rPr lang="es-ES" sz="2200" dirty="0" err="1" smtClean="0"/>
              <a:t>ie</a:t>
            </a:r>
            <a:r>
              <a:rPr lang="es-ES" sz="2200" dirty="0" smtClean="0"/>
              <a:t>. </a:t>
            </a:r>
            <a:r>
              <a:rPr lang="es-ES" sz="2200" dirty="0" err="1" smtClean="0"/>
              <a:t>ubiquitinization</a:t>
            </a:r>
            <a:r>
              <a:rPr lang="es-ES" sz="2200" dirty="0" smtClean="0"/>
              <a:t>)</a:t>
            </a:r>
          </a:p>
          <a:p>
            <a:pPr lvl="1"/>
            <a:r>
              <a:rPr lang="es-ES" sz="2200" dirty="0" err="1" smtClean="0"/>
              <a:t>Cellular</a:t>
            </a:r>
            <a:r>
              <a:rPr lang="es-ES" sz="2200" dirty="0" smtClean="0"/>
              <a:t> </a:t>
            </a:r>
            <a:r>
              <a:rPr lang="es-ES" sz="2200" dirty="0" err="1" smtClean="0"/>
              <a:t>component</a:t>
            </a:r>
            <a:r>
              <a:rPr lang="es-ES" sz="2200" dirty="0" smtClean="0"/>
              <a:t> (</a:t>
            </a:r>
            <a:r>
              <a:rPr lang="es-ES" sz="2200" dirty="0" err="1" smtClean="0"/>
              <a:t>ie</a:t>
            </a:r>
            <a:r>
              <a:rPr lang="es-ES" sz="2200" dirty="0" smtClean="0"/>
              <a:t>. </a:t>
            </a:r>
            <a:r>
              <a:rPr lang="es-ES" sz="2200" dirty="0" err="1"/>
              <a:t>c</a:t>
            </a:r>
            <a:r>
              <a:rPr lang="es-ES" sz="2200" dirty="0" err="1" smtClean="0"/>
              <a:t>ell</a:t>
            </a:r>
            <a:r>
              <a:rPr lang="es-ES" sz="2200" dirty="0" smtClean="0"/>
              <a:t> </a:t>
            </a:r>
            <a:r>
              <a:rPr lang="es-ES" sz="2200" dirty="0" err="1" smtClean="0"/>
              <a:t>membrane</a:t>
            </a:r>
            <a:r>
              <a:rPr lang="es-ES" sz="2200" dirty="0" smtClean="0"/>
              <a:t>)</a:t>
            </a:r>
          </a:p>
          <a:p>
            <a:pPr lvl="1"/>
            <a:r>
              <a:rPr lang="es-ES" sz="2200" dirty="0" err="1" smtClean="0"/>
              <a:t>Biological</a:t>
            </a:r>
            <a:r>
              <a:rPr lang="es-ES" sz="2200" dirty="0" smtClean="0"/>
              <a:t> </a:t>
            </a:r>
            <a:r>
              <a:rPr lang="es-ES" sz="2200" dirty="0" err="1" smtClean="0"/>
              <a:t>process</a:t>
            </a:r>
            <a:r>
              <a:rPr lang="es-ES" sz="2200" dirty="0" smtClean="0"/>
              <a:t> (</a:t>
            </a:r>
            <a:r>
              <a:rPr lang="es-ES" sz="2200" dirty="0" err="1" smtClean="0"/>
              <a:t>ie</a:t>
            </a:r>
            <a:r>
              <a:rPr lang="es-ES" sz="2200" dirty="0" smtClean="0"/>
              <a:t>. DNA </a:t>
            </a:r>
            <a:r>
              <a:rPr lang="es-ES" sz="2200" dirty="0" err="1" smtClean="0"/>
              <a:t>repair</a:t>
            </a:r>
            <a:r>
              <a:rPr lang="es-ES" sz="2200" dirty="0" smtClean="0"/>
              <a:t>)</a:t>
            </a:r>
          </a:p>
          <a:p>
            <a:r>
              <a:rPr lang="es-ES" sz="2200" dirty="0" err="1" smtClean="0"/>
              <a:t>Pathways</a:t>
            </a:r>
            <a:r>
              <a:rPr lang="es-ES" sz="2200" dirty="0" smtClean="0"/>
              <a:t> </a:t>
            </a:r>
            <a:r>
              <a:rPr lang="es-ES" sz="2200" dirty="0" err="1" smtClean="0"/>
              <a:t>or</a:t>
            </a:r>
            <a:r>
              <a:rPr lang="es-ES" sz="2200" dirty="0" smtClean="0"/>
              <a:t> gene-sets</a:t>
            </a:r>
          </a:p>
          <a:p>
            <a:pPr lvl="1"/>
            <a:r>
              <a:rPr lang="en-GB" sz="2200" dirty="0"/>
              <a:t>Kyoto </a:t>
            </a:r>
            <a:r>
              <a:rPr lang="en-GB" sz="2200" dirty="0" err="1"/>
              <a:t>Encyclopedia</a:t>
            </a:r>
            <a:r>
              <a:rPr lang="en-GB" sz="2200" dirty="0"/>
              <a:t> of Genes and Genomes </a:t>
            </a:r>
            <a:endParaRPr lang="en-GB" sz="2200" dirty="0" smtClean="0"/>
          </a:p>
          <a:p>
            <a:pPr marL="457200" lvl="1" indent="0">
              <a:buNone/>
            </a:pPr>
            <a:r>
              <a:rPr lang="en-GB" sz="2200" dirty="0" smtClean="0"/>
              <a:t>(</a:t>
            </a:r>
            <a:r>
              <a:rPr lang="en-GB" sz="2200" dirty="0"/>
              <a:t>https://www.genome.jp/kegg/)</a:t>
            </a:r>
            <a:endParaRPr lang="en-GB" sz="2200" dirty="0">
              <a:hlinkClick r:id="rId3"/>
            </a:endParaRPr>
          </a:p>
          <a:p>
            <a:pPr lvl="1"/>
            <a:r>
              <a:rPr lang="es-ES" sz="2200" dirty="0" err="1" smtClean="0"/>
              <a:t>Reactome</a:t>
            </a:r>
            <a:r>
              <a:rPr lang="es-ES" sz="2200" dirty="0"/>
              <a:t> (https://reactome.org</a:t>
            </a:r>
            <a:r>
              <a:rPr lang="es-ES" sz="2200" dirty="0" smtClean="0"/>
              <a:t>/)</a:t>
            </a:r>
          </a:p>
          <a:p>
            <a:r>
              <a:rPr lang="es-ES" sz="2200" dirty="0" err="1" smtClean="0"/>
              <a:t>Diseases</a:t>
            </a:r>
            <a:endParaRPr lang="es-ES" sz="2200" dirty="0" smtClean="0"/>
          </a:p>
          <a:p>
            <a:pPr lvl="1"/>
            <a:r>
              <a:rPr lang="es-ES" sz="2200" dirty="0" err="1"/>
              <a:t>DisGeNET</a:t>
            </a:r>
            <a:r>
              <a:rPr lang="es-ES" sz="2200" dirty="0"/>
              <a:t> (https://www.disgenet.org</a:t>
            </a:r>
            <a:r>
              <a:rPr lang="es-ES" sz="2200" dirty="0" smtClean="0"/>
              <a:t>/)</a:t>
            </a:r>
          </a:p>
          <a:p>
            <a:r>
              <a:rPr lang="es-ES" sz="2200" dirty="0" err="1" smtClean="0"/>
              <a:t>Tissues</a:t>
            </a:r>
            <a:r>
              <a:rPr lang="es-ES" sz="2200" dirty="0" smtClean="0"/>
              <a:t> and </a:t>
            </a:r>
            <a:r>
              <a:rPr lang="es-ES" sz="2200" dirty="0" err="1" smtClean="0"/>
              <a:t>cell</a:t>
            </a:r>
            <a:r>
              <a:rPr lang="es-ES" sz="2200" dirty="0" smtClean="0"/>
              <a:t> </a:t>
            </a:r>
            <a:r>
              <a:rPr lang="es-ES" sz="2200" dirty="0" err="1" smtClean="0"/>
              <a:t>types</a:t>
            </a:r>
            <a:endParaRPr lang="es-ES" sz="2200" dirty="0" smtClean="0"/>
          </a:p>
          <a:p>
            <a:pPr lvl="1"/>
            <a:r>
              <a:rPr lang="es-ES" sz="2200" dirty="0" smtClean="0"/>
              <a:t>Human </a:t>
            </a:r>
            <a:r>
              <a:rPr lang="es-ES" sz="2200" dirty="0" err="1" smtClean="0"/>
              <a:t>Protein</a:t>
            </a:r>
            <a:r>
              <a:rPr lang="es-ES" sz="2200" dirty="0" smtClean="0"/>
              <a:t> </a:t>
            </a:r>
            <a:r>
              <a:rPr lang="es-ES" sz="2200" dirty="0"/>
              <a:t>Atlas (https://www.proteinatlas.org/)</a:t>
            </a:r>
            <a:endParaRPr lang="es-ES" sz="2200" dirty="0" smtClean="0">
              <a:solidFill>
                <a:srgbClr val="FF0000"/>
              </a:solidFill>
            </a:endParaRPr>
          </a:p>
          <a:p>
            <a:r>
              <a:rPr lang="es-ES" sz="2200" dirty="0" err="1"/>
              <a:t>Transcription</a:t>
            </a:r>
            <a:r>
              <a:rPr lang="es-ES" sz="2200" dirty="0"/>
              <a:t> factor </a:t>
            </a:r>
            <a:r>
              <a:rPr lang="es-ES" sz="2200" dirty="0" err="1"/>
              <a:t>regulation</a:t>
            </a:r>
            <a:r>
              <a:rPr lang="es-ES" sz="2200" dirty="0"/>
              <a:t> </a:t>
            </a:r>
            <a:endParaRPr lang="es-ES" sz="2200" dirty="0" smtClean="0"/>
          </a:p>
          <a:p>
            <a:pPr lvl="1"/>
            <a:r>
              <a:rPr lang="en-GB" sz="2200" dirty="0"/>
              <a:t>ENCODE and </a:t>
            </a:r>
            <a:r>
              <a:rPr lang="en-GB" sz="2200" dirty="0" err="1"/>
              <a:t>ChEA</a:t>
            </a:r>
            <a:r>
              <a:rPr lang="en-GB" sz="2200" dirty="0"/>
              <a:t> Consensus TFs from </a:t>
            </a:r>
            <a:r>
              <a:rPr lang="es-ES" sz="2200" dirty="0" err="1"/>
              <a:t>ChIP</a:t>
            </a:r>
            <a:r>
              <a:rPr lang="es-ES" sz="2200" dirty="0"/>
              <a:t>-X</a:t>
            </a:r>
          </a:p>
          <a:p>
            <a:r>
              <a:rPr lang="en-150" sz="2200" dirty="0" smtClean="0"/>
              <a:t>…</a:t>
            </a:r>
            <a:endParaRPr lang="es-ES" sz="2200" dirty="0" smtClean="0"/>
          </a:p>
          <a:p>
            <a:endParaRPr lang="es-ES" dirty="0" smtClean="0"/>
          </a:p>
        </p:txBody>
      </p:sp>
      <p:sp>
        <p:nvSpPr>
          <p:cNvPr id="5" name="AutoShape 4" descr="Chromatin states and DNA methylation dynamics. a, Chromatin state... |  Download Scientific Diagra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6" name="AutoShape 6" descr="Chromatin states and DNA methylation dynamics. a, Chromatin state definitions, abbreviations and histone mark probabilities. b, Average genome coverage. Genomic annotation enrichments in H1-ES cells. c, Active and inactive gene enrichments in H1-ES cells (see Extended Data b for GM12878). d, DNA methylation. e, DNA accessibility. d, e, Whiskers show 1.5× interquartile range. Circles are individual outliers. f, Average overlap fold enrichment for GERP evolutionarily conserved non-exonic nucleotides. Bars denote standard deviation. g, DNA methylation (WGBS) density (colour, ln scale) across cell types. Red = max ln(density + 1). Left column indicates tissue groupings; a full list is shown in Extended Data f. h, DNA methylation levels (left) and transcription factor enrichment (right) during ES cell differentiation50, 51, 52, 53. i, Chromatin mark changes during cardiac muscle differentiation. Heat map = average normalized mark signal in Enh. C2 cluster enrichment55, with all clusters shown in http://compbio.mit.edu/roadmap."/>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8" name="AutoShape 8" descr="Cytokines and intracellular signaling pathways activating inflammation... |  Download Scientific Diagram"/>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
        <p:nvSpPr>
          <p:cNvPr id="9" name="AutoShape 10" descr="Cytokines and intracellular signaling pathways activating inflammation in DN. This is a simplified view since there are tremendous connections between the different pathways, indicating the complexity of the inflammatory respons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spTree>
    <p:extLst>
      <p:ext uri="{BB962C8B-B14F-4D97-AF65-F5344CB8AC3E}">
        <p14:creationId xmlns:p14="http://schemas.microsoft.com/office/powerpoint/2010/main" val="10747914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normAutofit/>
          </a:bodyPr>
          <a:lstStyle/>
          <a:p>
            <a:pPr marL="0" indent="0">
              <a:buNone/>
            </a:pPr>
            <a:r>
              <a:rPr lang="es-ES" b="1" dirty="0" smtClean="0"/>
              <a:t>Tools</a:t>
            </a:r>
          </a:p>
          <a:p>
            <a:pPr marL="0" indent="0">
              <a:buNone/>
            </a:pPr>
            <a:endParaRPr lang="es-ES" sz="2000" b="1" dirty="0" smtClean="0">
              <a:solidFill>
                <a:srgbClr val="00B050"/>
              </a:solidFill>
            </a:endParaRPr>
          </a:p>
          <a:p>
            <a:pPr marL="0" indent="0">
              <a:buNone/>
            </a:pPr>
            <a:r>
              <a:rPr lang="es-ES" sz="2000" b="1" dirty="0" err="1" smtClean="0"/>
              <a:t>CpG</a:t>
            </a:r>
            <a:r>
              <a:rPr lang="es-ES" sz="2000" b="1" dirty="0" smtClean="0"/>
              <a:t> </a:t>
            </a:r>
            <a:r>
              <a:rPr lang="es-ES" sz="2000" b="1" dirty="0" err="1" smtClean="0"/>
              <a:t>list</a:t>
            </a:r>
            <a:endParaRPr lang="es-ES" sz="2000" b="1" dirty="0" smtClean="0"/>
          </a:p>
          <a:p>
            <a:r>
              <a:rPr lang="es-ES" sz="2000" b="1" dirty="0" err="1">
                <a:solidFill>
                  <a:srgbClr val="00B050"/>
                </a:solidFill>
              </a:rPr>
              <a:t>eFORGE</a:t>
            </a:r>
            <a:r>
              <a:rPr lang="es-ES" sz="2000" b="1" dirty="0">
                <a:solidFill>
                  <a:srgbClr val="00B050"/>
                </a:solidFill>
              </a:rPr>
              <a:t> (https://eforge.altiusinstitute.org/): </a:t>
            </a:r>
            <a:r>
              <a:rPr lang="es-ES" sz="2000" b="1" dirty="0" err="1">
                <a:solidFill>
                  <a:srgbClr val="00B050"/>
                </a:solidFill>
              </a:rPr>
              <a:t>CpG</a:t>
            </a:r>
            <a:r>
              <a:rPr lang="es-ES" sz="2000" b="1" dirty="0">
                <a:solidFill>
                  <a:srgbClr val="00B050"/>
                </a:solidFill>
              </a:rPr>
              <a:t> </a:t>
            </a:r>
            <a:r>
              <a:rPr lang="es-ES" sz="2000" b="1" dirty="0" err="1">
                <a:solidFill>
                  <a:srgbClr val="00B050"/>
                </a:solidFill>
              </a:rPr>
              <a:t>list</a:t>
            </a:r>
            <a:r>
              <a:rPr lang="es-ES" sz="2000" b="1" dirty="0">
                <a:solidFill>
                  <a:srgbClr val="00B050"/>
                </a:solidFill>
              </a:rPr>
              <a:t> -&gt; </a:t>
            </a:r>
            <a:r>
              <a:rPr lang="es-ES" sz="2000" b="1" dirty="0" err="1">
                <a:solidFill>
                  <a:srgbClr val="00B050"/>
                </a:solidFill>
              </a:rPr>
              <a:t>tissue</a:t>
            </a:r>
            <a:endParaRPr lang="es-ES" sz="2000" b="1" dirty="0">
              <a:solidFill>
                <a:srgbClr val="00B050"/>
              </a:solidFill>
            </a:endParaRPr>
          </a:p>
          <a:p>
            <a:r>
              <a:rPr lang="es-ES" sz="2000" dirty="0" err="1"/>
              <a:t>eFORGE</a:t>
            </a:r>
            <a:r>
              <a:rPr lang="es-ES" sz="2000" dirty="0"/>
              <a:t> TF (https://eforge-tf.altiusinstitute.org/): </a:t>
            </a:r>
            <a:r>
              <a:rPr lang="es-ES" sz="2000" dirty="0" err="1"/>
              <a:t>CpG</a:t>
            </a:r>
            <a:r>
              <a:rPr lang="es-ES" sz="2000" dirty="0"/>
              <a:t> </a:t>
            </a:r>
            <a:r>
              <a:rPr lang="es-ES" sz="2000" dirty="0" err="1"/>
              <a:t>list</a:t>
            </a:r>
            <a:r>
              <a:rPr lang="es-ES" sz="2000" dirty="0"/>
              <a:t> -&gt; </a:t>
            </a:r>
            <a:r>
              <a:rPr lang="es-ES" sz="2000" dirty="0" err="1"/>
              <a:t>transcription</a:t>
            </a:r>
            <a:r>
              <a:rPr lang="es-ES" sz="2000" dirty="0"/>
              <a:t> </a:t>
            </a:r>
            <a:r>
              <a:rPr lang="es-ES" sz="2000" dirty="0" err="1" smtClean="0"/>
              <a:t>factors</a:t>
            </a:r>
            <a:endParaRPr lang="es-ES" sz="2000" dirty="0" smtClean="0"/>
          </a:p>
          <a:p>
            <a:r>
              <a:rPr lang="es-ES" sz="2000" dirty="0" err="1" smtClean="0"/>
              <a:t>missmethyl</a:t>
            </a:r>
            <a:r>
              <a:rPr lang="es-ES" sz="2000" dirty="0" smtClean="0"/>
              <a:t> </a:t>
            </a:r>
            <a:r>
              <a:rPr lang="es-ES" sz="2000" dirty="0"/>
              <a:t>R </a:t>
            </a:r>
            <a:r>
              <a:rPr lang="es-ES" sz="2000" dirty="0" err="1"/>
              <a:t>package</a:t>
            </a:r>
            <a:r>
              <a:rPr lang="es-ES" sz="2000" dirty="0"/>
              <a:t>: </a:t>
            </a:r>
            <a:r>
              <a:rPr lang="es-ES" sz="2000" dirty="0" err="1" smtClean="0"/>
              <a:t>CpG</a:t>
            </a:r>
            <a:r>
              <a:rPr lang="es-ES" sz="2000" dirty="0" smtClean="0"/>
              <a:t> </a:t>
            </a:r>
            <a:r>
              <a:rPr lang="es-ES" sz="2000" dirty="0" err="1" smtClean="0"/>
              <a:t>list</a:t>
            </a:r>
            <a:r>
              <a:rPr lang="es-ES" sz="2000" dirty="0" smtClean="0"/>
              <a:t> -&gt; gene </a:t>
            </a:r>
            <a:r>
              <a:rPr lang="es-ES" sz="2000" dirty="0" err="1" smtClean="0"/>
              <a:t>list</a:t>
            </a:r>
            <a:r>
              <a:rPr lang="es-ES" sz="2000" dirty="0" smtClean="0"/>
              <a:t> (</a:t>
            </a:r>
            <a:r>
              <a:rPr lang="es-ES" sz="2000" dirty="0" err="1" smtClean="0"/>
              <a:t>internally</a:t>
            </a:r>
            <a:r>
              <a:rPr lang="es-ES" sz="2000" dirty="0" smtClean="0"/>
              <a:t>) </a:t>
            </a:r>
            <a:r>
              <a:rPr lang="es-ES" sz="2000" dirty="0"/>
              <a:t>-&gt; gene-set </a:t>
            </a:r>
          </a:p>
          <a:p>
            <a:pPr marL="457200" lvl="1" indent="0">
              <a:buNone/>
            </a:pPr>
            <a:r>
              <a:rPr lang="es-ES" sz="2100" dirty="0"/>
              <a:t>-&gt; </a:t>
            </a:r>
            <a:r>
              <a:rPr lang="es-ES" sz="2100" dirty="0" err="1"/>
              <a:t>controls</a:t>
            </a:r>
            <a:r>
              <a:rPr lang="es-ES" sz="2100" dirty="0"/>
              <a:t> </a:t>
            </a:r>
            <a:r>
              <a:rPr lang="es-ES" sz="2100" dirty="0" err="1"/>
              <a:t>for</a:t>
            </a:r>
            <a:r>
              <a:rPr lang="es-ES" sz="2100" dirty="0"/>
              <a:t> </a:t>
            </a:r>
            <a:r>
              <a:rPr lang="es-ES" sz="2100" dirty="0" err="1"/>
              <a:t>array</a:t>
            </a:r>
            <a:r>
              <a:rPr lang="es-ES" sz="2100" dirty="0"/>
              <a:t> </a:t>
            </a:r>
            <a:r>
              <a:rPr lang="es-ES" sz="2100" dirty="0" err="1"/>
              <a:t>bias</a:t>
            </a:r>
            <a:endParaRPr lang="es-ES" sz="2100" dirty="0"/>
          </a:p>
          <a:p>
            <a:pPr marL="0" indent="0">
              <a:buNone/>
            </a:pPr>
            <a:endParaRPr lang="es-ES" sz="2000" b="1" dirty="0" smtClean="0">
              <a:solidFill>
                <a:srgbClr val="00B050"/>
              </a:solidFill>
            </a:endParaRPr>
          </a:p>
          <a:p>
            <a:pPr marL="0" indent="0">
              <a:buNone/>
            </a:pPr>
            <a:r>
              <a:rPr lang="es-ES" sz="2000" b="1" dirty="0" smtClean="0"/>
              <a:t>Gene </a:t>
            </a:r>
            <a:r>
              <a:rPr lang="es-ES" sz="2000" b="1" dirty="0" err="1" smtClean="0"/>
              <a:t>list</a:t>
            </a:r>
            <a:endParaRPr lang="es-ES" sz="2000" b="1" dirty="0" smtClean="0"/>
          </a:p>
          <a:p>
            <a:r>
              <a:rPr lang="es-ES" sz="2000" b="1" dirty="0" err="1" smtClean="0">
                <a:solidFill>
                  <a:srgbClr val="00B050"/>
                </a:solidFill>
              </a:rPr>
              <a:t>ClusterProfiler</a:t>
            </a:r>
            <a:r>
              <a:rPr lang="es-ES" sz="2000" b="1" dirty="0" smtClean="0">
                <a:solidFill>
                  <a:srgbClr val="00B050"/>
                </a:solidFill>
              </a:rPr>
              <a:t> R </a:t>
            </a:r>
            <a:r>
              <a:rPr lang="es-ES" sz="2000" b="1" dirty="0" err="1" smtClean="0">
                <a:solidFill>
                  <a:srgbClr val="00B050"/>
                </a:solidFill>
              </a:rPr>
              <a:t>package</a:t>
            </a:r>
            <a:r>
              <a:rPr lang="es-ES" sz="2000" b="1" dirty="0" smtClean="0">
                <a:solidFill>
                  <a:srgbClr val="00B050"/>
                </a:solidFill>
              </a:rPr>
              <a:t>: gene </a:t>
            </a:r>
            <a:r>
              <a:rPr lang="es-ES" sz="2000" b="1" dirty="0" err="1" smtClean="0">
                <a:solidFill>
                  <a:srgbClr val="00B050"/>
                </a:solidFill>
              </a:rPr>
              <a:t>list</a:t>
            </a:r>
            <a:r>
              <a:rPr lang="es-ES" sz="2000" b="1" dirty="0" smtClean="0">
                <a:solidFill>
                  <a:srgbClr val="00B050"/>
                </a:solidFill>
              </a:rPr>
              <a:t> -&gt; gene-set, GO-</a:t>
            </a:r>
            <a:r>
              <a:rPr lang="es-ES" sz="2000" b="1" dirty="0" err="1" smtClean="0">
                <a:solidFill>
                  <a:srgbClr val="00B050"/>
                </a:solidFill>
              </a:rPr>
              <a:t>terms</a:t>
            </a:r>
            <a:endParaRPr lang="es-ES" sz="2000" b="1" dirty="0">
              <a:solidFill>
                <a:srgbClr val="FF0000"/>
              </a:solidFill>
            </a:endParaRPr>
          </a:p>
          <a:p>
            <a:r>
              <a:rPr lang="es-ES" sz="2000" dirty="0" err="1" smtClean="0"/>
              <a:t>enrichR</a:t>
            </a:r>
            <a:r>
              <a:rPr lang="es-ES" sz="2000" dirty="0" smtClean="0"/>
              <a:t> </a:t>
            </a:r>
            <a:r>
              <a:rPr lang="es-ES" sz="2000" dirty="0"/>
              <a:t>(https://maayanlab.cloud/Enrichr</a:t>
            </a:r>
            <a:r>
              <a:rPr lang="es-ES" sz="2000" dirty="0" smtClean="0"/>
              <a:t>/): gene </a:t>
            </a:r>
            <a:r>
              <a:rPr lang="es-ES" sz="2000" dirty="0" err="1" smtClean="0"/>
              <a:t>list</a:t>
            </a:r>
            <a:r>
              <a:rPr lang="es-ES" sz="2000" dirty="0" smtClean="0"/>
              <a:t> -&gt; gene-set, </a:t>
            </a:r>
            <a:r>
              <a:rPr lang="es-ES" sz="2000" dirty="0" err="1" smtClean="0"/>
              <a:t>disease</a:t>
            </a:r>
            <a:r>
              <a:rPr lang="es-ES" sz="2000" dirty="0" smtClean="0"/>
              <a:t>, </a:t>
            </a:r>
            <a:r>
              <a:rPr lang="es-ES" sz="2000" dirty="0" err="1" smtClean="0"/>
              <a:t>transcription</a:t>
            </a:r>
            <a:r>
              <a:rPr lang="es-ES" sz="2000" dirty="0" smtClean="0"/>
              <a:t> </a:t>
            </a:r>
            <a:r>
              <a:rPr lang="es-ES" sz="2000" dirty="0" err="1" smtClean="0"/>
              <a:t>factors</a:t>
            </a:r>
            <a:r>
              <a:rPr lang="es-ES" sz="2000" dirty="0" smtClean="0"/>
              <a:t> </a:t>
            </a:r>
            <a:r>
              <a:rPr lang="en-150" sz="2000" dirty="0" smtClean="0"/>
              <a:t>…</a:t>
            </a:r>
            <a:endParaRPr lang="es-ES" sz="2000" dirty="0" smtClean="0"/>
          </a:p>
          <a:p>
            <a:r>
              <a:rPr lang="es-ES" sz="2000" dirty="0" err="1" smtClean="0"/>
              <a:t>ConsensusPath</a:t>
            </a:r>
            <a:r>
              <a:rPr lang="es-ES" sz="2000" dirty="0"/>
              <a:t> (http://cpdb.molgen.mpg.de</a:t>
            </a:r>
            <a:r>
              <a:rPr lang="es-ES" sz="2000" dirty="0" smtClean="0"/>
              <a:t>/): gene </a:t>
            </a:r>
            <a:r>
              <a:rPr lang="es-ES" sz="2000" dirty="0" err="1" smtClean="0"/>
              <a:t>list</a:t>
            </a:r>
            <a:r>
              <a:rPr lang="es-ES" sz="2000" dirty="0" smtClean="0"/>
              <a:t> -&gt; gene-set and </a:t>
            </a:r>
            <a:r>
              <a:rPr lang="es-ES" sz="2000" dirty="0" err="1" smtClean="0"/>
              <a:t>others</a:t>
            </a:r>
            <a:endParaRPr lang="es-ES" sz="2000" dirty="0" smtClean="0"/>
          </a:p>
          <a:p>
            <a:r>
              <a:rPr lang="es-ES" sz="2000" dirty="0"/>
              <a:t>DAVID (https://david.ncifcrf.gov</a:t>
            </a:r>
            <a:r>
              <a:rPr lang="es-ES" sz="2000" dirty="0" smtClean="0"/>
              <a:t>/): gene </a:t>
            </a:r>
            <a:r>
              <a:rPr lang="es-ES" sz="2000" dirty="0" err="1" smtClean="0"/>
              <a:t>list</a:t>
            </a:r>
            <a:r>
              <a:rPr lang="es-ES" sz="2000" dirty="0" smtClean="0"/>
              <a:t> -&gt; gene-set</a:t>
            </a:r>
          </a:p>
          <a:p>
            <a:endParaRPr lang="es-ES" sz="2000" dirty="0"/>
          </a:p>
          <a:p>
            <a:endParaRPr lang="es-ES" dirty="0" smtClean="0"/>
          </a:p>
        </p:txBody>
      </p:sp>
    </p:spTree>
    <p:extLst>
      <p:ext uri="{BB962C8B-B14F-4D97-AF65-F5344CB8AC3E}">
        <p14:creationId xmlns:p14="http://schemas.microsoft.com/office/powerpoint/2010/main" val="42546482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solidFill>
            <a:srgbClr val="00B050"/>
          </a:solidFill>
        </p:spPr>
        <p:txBody>
          <a:bodyPr>
            <a:normAutofit/>
          </a:bodyPr>
          <a:lstStyle/>
          <a:p>
            <a:r>
              <a:rPr lang="es-ES" sz="4400" dirty="0" smtClean="0">
                <a:solidFill>
                  <a:schemeClr val="bg1"/>
                </a:solidFill>
              </a:rPr>
              <a:t>INTRODUCTION TO EPIGENOME-WIDE ASSOCIATION STUDIES (EWAS)</a:t>
            </a:r>
            <a:br>
              <a:rPr lang="es-ES" sz="4400" dirty="0" smtClean="0">
                <a:solidFill>
                  <a:schemeClr val="bg1"/>
                </a:solidFill>
              </a:rPr>
            </a:br>
            <a:endParaRPr lang="es-ES" sz="4400" dirty="0">
              <a:solidFill>
                <a:schemeClr val="bg1"/>
              </a:solidFill>
            </a:endParaRPr>
          </a:p>
        </p:txBody>
      </p:sp>
      <p:sp>
        <p:nvSpPr>
          <p:cNvPr id="3" name="Subtítulo 2"/>
          <p:cNvSpPr>
            <a:spLocks noGrp="1"/>
          </p:cNvSpPr>
          <p:nvPr>
            <p:ph type="subTitle" idx="1"/>
          </p:nvPr>
        </p:nvSpPr>
        <p:spPr>
          <a:solidFill>
            <a:srgbClr val="92D050"/>
          </a:solidFill>
        </p:spPr>
        <p:txBody>
          <a:bodyPr/>
          <a:lstStyle/>
          <a:p>
            <a:endParaRPr lang="es-ES" dirty="0" smtClean="0">
              <a:solidFill>
                <a:schemeClr val="bg1"/>
              </a:solidFill>
            </a:endParaRPr>
          </a:p>
          <a:p>
            <a:r>
              <a:rPr lang="es-ES" dirty="0">
                <a:solidFill>
                  <a:schemeClr val="bg1"/>
                </a:solidFill>
              </a:rPr>
              <a:t>5</a:t>
            </a:r>
            <a:r>
              <a:rPr lang="es-ES" dirty="0" smtClean="0">
                <a:solidFill>
                  <a:schemeClr val="bg1"/>
                </a:solidFill>
              </a:rPr>
              <a:t>. BIOLOGICAL INTERPRETATION OF FINDINGS</a:t>
            </a:r>
          </a:p>
          <a:p>
            <a:r>
              <a:rPr lang="es-ES" dirty="0" smtClean="0">
                <a:solidFill>
                  <a:schemeClr val="bg1"/>
                </a:solidFill>
              </a:rPr>
              <a:t>(THEORY)</a:t>
            </a:r>
            <a:endParaRPr lang="es-ES" dirty="0">
              <a:solidFill>
                <a:schemeClr val="bg1"/>
              </a:solidFill>
            </a:endParaRPr>
          </a:p>
        </p:txBody>
      </p:sp>
    </p:spTree>
    <p:extLst>
      <p:ext uri="{BB962C8B-B14F-4D97-AF65-F5344CB8AC3E}">
        <p14:creationId xmlns:p14="http://schemas.microsoft.com/office/powerpoint/2010/main" val="5957091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noAutofit/>
          </a:bodyPr>
          <a:lstStyle/>
          <a:p>
            <a:r>
              <a:rPr lang="es-ES" sz="2800" dirty="0" smtClean="0">
                <a:solidFill>
                  <a:schemeClr val="bg1"/>
                </a:solidFill>
              </a:rPr>
              <a:t>FUNCTIONAL ENRICHEMENT ANALYSIS OF CURRENT AND FORMER SMOKING</a:t>
            </a:r>
            <a:endParaRPr lang="es-ES" sz="2800" dirty="0">
              <a:solidFill>
                <a:schemeClr val="bg1"/>
              </a:solidFill>
            </a:endParaRPr>
          </a:p>
        </p:txBody>
      </p:sp>
      <p:sp>
        <p:nvSpPr>
          <p:cNvPr id="3" name="Marcador de contenido 2"/>
          <p:cNvSpPr>
            <a:spLocks noGrp="1"/>
          </p:cNvSpPr>
          <p:nvPr>
            <p:ph idx="1"/>
          </p:nvPr>
        </p:nvSpPr>
        <p:spPr>
          <a:xfrm>
            <a:off x="498763" y="1099126"/>
            <a:ext cx="11249891" cy="5495637"/>
          </a:xfrm>
        </p:spPr>
        <p:txBody>
          <a:bodyPr>
            <a:normAutofit fontScale="55000" lnSpcReduction="20000"/>
          </a:bodyPr>
          <a:lstStyle/>
          <a:p>
            <a:pPr marL="0" indent="0">
              <a:buNone/>
            </a:pPr>
            <a:r>
              <a:rPr lang="es-ES" b="1" dirty="0"/>
              <a:t>Data: </a:t>
            </a:r>
            <a:r>
              <a:rPr lang="es-ES" b="1" dirty="0" err="1" smtClean="0"/>
              <a:t>results</a:t>
            </a:r>
            <a:r>
              <a:rPr lang="es-ES" b="1" dirty="0" smtClean="0"/>
              <a:t> </a:t>
            </a:r>
            <a:r>
              <a:rPr lang="es-ES" b="1" dirty="0" err="1" smtClean="0"/>
              <a:t>from</a:t>
            </a:r>
            <a:r>
              <a:rPr lang="es-ES" b="1" dirty="0" smtClean="0"/>
              <a:t> meta-</a:t>
            </a:r>
            <a:r>
              <a:rPr lang="es-ES" b="1" dirty="0" err="1" smtClean="0"/>
              <a:t>analysis</a:t>
            </a:r>
            <a:endParaRPr lang="es-ES" b="1" dirty="0">
              <a:solidFill>
                <a:srgbClr val="FF0000"/>
              </a:solidFill>
            </a:endParaRPr>
          </a:p>
          <a:p>
            <a:pPr>
              <a:buFontTx/>
              <a:buChar char="-"/>
            </a:pPr>
            <a:r>
              <a:rPr lang="es-ES" dirty="0" err="1"/>
              <a:t>Array</a:t>
            </a:r>
            <a:r>
              <a:rPr lang="es-ES" dirty="0"/>
              <a:t>: 450K</a:t>
            </a:r>
          </a:p>
          <a:p>
            <a:pPr>
              <a:buFontTx/>
              <a:buChar char="-"/>
            </a:pPr>
            <a:r>
              <a:rPr lang="es-ES" dirty="0" err="1"/>
              <a:t>Tissue</a:t>
            </a:r>
            <a:r>
              <a:rPr lang="es-ES" dirty="0"/>
              <a:t>: </a:t>
            </a:r>
            <a:r>
              <a:rPr lang="es-ES" dirty="0" err="1"/>
              <a:t>blood</a:t>
            </a:r>
            <a:endParaRPr lang="es-ES" dirty="0"/>
          </a:p>
          <a:p>
            <a:pPr>
              <a:buFontTx/>
              <a:buChar char="-"/>
            </a:pPr>
            <a:r>
              <a:rPr lang="es-ES" dirty="0" err="1"/>
              <a:t>Ancestry</a:t>
            </a:r>
            <a:r>
              <a:rPr lang="es-ES" dirty="0"/>
              <a:t>: White </a:t>
            </a:r>
            <a:r>
              <a:rPr lang="es-ES" dirty="0" err="1"/>
              <a:t>European</a:t>
            </a:r>
            <a:endParaRPr lang="es-ES" dirty="0"/>
          </a:p>
          <a:p>
            <a:pPr>
              <a:buFontTx/>
              <a:buChar char="-"/>
            </a:pPr>
            <a:r>
              <a:rPr lang="es-ES" dirty="0"/>
              <a:t>Sex: males and </a:t>
            </a:r>
            <a:r>
              <a:rPr lang="es-ES" dirty="0" err="1"/>
              <a:t>females</a:t>
            </a:r>
            <a:endParaRPr lang="es-ES" dirty="0"/>
          </a:p>
          <a:p>
            <a:pPr>
              <a:buFontTx/>
              <a:buChar char="-"/>
            </a:pPr>
            <a:r>
              <a:rPr lang="es-ES" dirty="0"/>
              <a:t>Smoking: </a:t>
            </a:r>
            <a:r>
              <a:rPr lang="es-ES" dirty="0" err="1"/>
              <a:t>never</a:t>
            </a:r>
            <a:r>
              <a:rPr lang="es-ES" dirty="0"/>
              <a:t>, </a:t>
            </a:r>
            <a:r>
              <a:rPr lang="es-ES" dirty="0" err="1"/>
              <a:t>former</a:t>
            </a:r>
            <a:r>
              <a:rPr lang="es-ES" dirty="0"/>
              <a:t>, </a:t>
            </a:r>
            <a:r>
              <a:rPr lang="es-ES" dirty="0" err="1"/>
              <a:t>current</a:t>
            </a:r>
            <a:endParaRPr lang="es-ES" dirty="0"/>
          </a:p>
          <a:p>
            <a:pPr>
              <a:buFontTx/>
              <a:buChar char="-"/>
            </a:pPr>
            <a:r>
              <a:rPr lang="es-ES" dirty="0" err="1"/>
              <a:t>Age</a:t>
            </a:r>
            <a:r>
              <a:rPr lang="es-ES" dirty="0"/>
              <a:t>: yes</a:t>
            </a:r>
          </a:p>
          <a:p>
            <a:pPr>
              <a:buFontTx/>
              <a:buChar char="-"/>
            </a:pPr>
            <a:r>
              <a:rPr lang="es-ES" dirty="0" err="1"/>
              <a:t>Array</a:t>
            </a:r>
            <a:r>
              <a:rPr lang="es-ES" dirty="0"/>
              <a:t> </a:t>
            </a:r>
            <a:r>
              <a:rPr lang="es-ES" dirty="0" err="1"/>
              <a:t>batch</a:t>
            </a:r>
            <a:r>
              <a:rPr lang="es-ES" dirty="0"/>
              <a:t>: yes</a:t>
            </a:r>
          </a:p>
          <a:p>
            <a:pPr>
              <a:buFontTx/>
              <a:buChar char="-"/>
            </a:pPr>
            <a:r>
              <a:rPr lang="es-ES" dirty="0" err="1"/>
              <a:t>Cells</a:t>
            </a:r>
            <a:r>
              <a:rPr lang="es-ES" dirty="0"/>
              <a:t>: yes</a:t>
            </a:r>
          </a:p>
          <a:p>
            <a:pPr marL="0" indent="0">
              <a:buNone/>
            </a:pPr>
            <a:endParaRPr lang="es-ES" dirty="0"/>
          </a:p>
          <a:p>
            <a:pPr marL="0" indent="0">
              <a:buNone/>
            </a:pPr>
            <a:r>
              <a:rPr lang="es-ES" b="1" dirty="0"/>
              <a:t>Input </a:t>
            </a:r>
            <a:r>
              <a:rPr lang="es-ES" b="1" dirty="0" smtClean="0"/>
              <a:t>(</a:t>
            </a:r>
            <a:r>
              <a:rPr lang="es-ES" b="1" dirty="0" err="1" smtClean="0"/>
              <a:t>current</a:t>
            </a:r>
            <a:r>
              <a:rPr lang="es-ES" b="1" dirty="0" smtClean="0"/>
              <a:t> </a:t>
            </a:r>
            <a:r>
              <a:rPr lang="es-ES" b="1" dirty="0"/>
              <a:t>and </a:t>
            </a:r>
            <a:r>
              <a:rPr lang="es-ES" b="1" dirty="0" err="1" smtClean="0"/>
              <a:t>former</a:t>
            </a:r>
            <a:r>
              <a:rPr lang="es-ES" b="1" dirty="0" smtClean="0"/>
              <a:t>): </a:t>
            </a:r>
            <a:r>
              <a:rPr lang="es-ES" dirty="0" err="1" smtClean="0">
                <a:solidFill>
                  <a:srgbClr val="FF0000"/>
                </a:solidFill>
              </a:rPr>
              <a:t>results</a:t>
            </a:r>
            <a:r>
              <a:rPr lang="es-ES" dirty="0" smtClean="0">
                <a:solidFill>
                  <a:srgbClr val="FF0000"/>
                </a:solidFill>
              </a:rPr>
              <a:t> meta-</a:t>
            </a:r>
            <a:r>
              <a:rPr lang="es-ES" dirty="0" err="1" smtClean="0">
                <a:solidFill>
                  <a:srgbClr val="FF0000"/>
                </a:solidFill>
              </a:rPr>
              <a:t>analysis</a:t>
            </a:r>
            <a:r>
              <a:rPr lang="es-ES" dirty="0" smtClean="0">
                <a:solidFill>
                  <a:srgbClr val="FF0000"/>
                </a:solidFill>
              </a:rPr>
              <a:t> </a:t>
            </a:r>
          </a:p>
          <a:p>
            <a:pPr marL="0" indent="0">
              <a:buNone/>
            </a:pPr>
            <a:r>
              <a:rPr lang="es-ES" b="1" dirty="0" smtClean="0"/>
              <a:t>Output </a:t>
            </a:r>
            <a:r>
              <a:rPr lang="es-ES" b="1" dirty="0" smtClean="0"/>
              <a:t>(</a:t>
            </a:r>
            <a:r>
              <a:rPr lang="es-ES" b="1" dirty="0" err="1" smtClean="0"/>
              <a:t>current</a:t>
            </a:r>
            <a:r>
              <a:rPr lang="es-ES" b="1" dirty="0" smtClean="0"/>
              <a:t> and </a:t>
            </a:r>
            <a:r>
              <a:rPr lang="es-ES" b="1" dirty="0" err="1" smtClean="0"/>
              <a:t>former</a:t>
            </a:r>
            <a:r>
              <a:rPr lang="es-ES" b="1" dirty="0" smtClean="0"/>
              <a:t>): </a:t>
            </a:r>
            <a:r>
              <a:rPr lang="es-ES" dirty="0" err="1" smtClean="0">
                <a:solidFill>
                  <a:srgbClr val="FF0000"/>
                </a:solidFill>
              </a:rPr>
              <a:t>list</a:t>
            </a:r>
            <a:r>
              <a:rPr lang="es-ES" dirty="0" smtClean="0">
                <a:solidFill>
                  <a:srgbClr val="FF0000"/>
                </a:solidFill>
              </a:rPr>
              <a:t> FDR </a:t>
            </a:r>
            <a:r>
              <a:rPr lang="es-ES" dirty="0" err="1" smtClean="0">
                <a:solidFill>
                  <a:srgbClr val="FF0000"/>
                </a:solidFill>
              </a:rPr>
              <a:t>CpG</a:t>
            </a:r>
            <a:r>
              <a:rPr lang="es-ES" dirty="0" smtClean="0">
                <a:solidFill>
                  <a:srgbClr val="FF0000"/>
                </a:solidFill>
              </a:rPr>
              <a:t>, </a:t>
            </a:r>
            <a:r>
              <a:rPr lang="es-ES" dirty="0" err="1" smtClean="0">
                <a:solidFill>
                  <a:srgbClr val="FF0000"/>
                </a:solidFill>
              </a:rPr>
              <a:t>list</a:t>
            </a:r>
            <a:r>
              <a:rPr lang="es-ES" dirty="0" smtClean="0">
                <a:solidFill>
                  <a:srgbClr val="FF0000"/>
                </a:solidFill>
              </a:rPr>
              <a:t> FDR genes, </a:t>
            </a:r>
            <a:r>
              <a:rPr lang="es-ES" sz="2700" dirty="0" smtClean="0">
                <a:solidFill>
                  <a:srgbClr val="FF0000"/>
                </a:solidFill>
              </a:rPr>
              <a:t>gene-set</a:t>
            </a:r>
            <a:r>
              <a:rPr lang="es-ES" sz="2700" dirty="0">
                <a:solidFill>
                  <a:srgbClr val="FF0000"/>
                </a:solidFill>
              </a:rPr>
              <a:t>, GO </a:t>
            </a:r>
            <a:r>
              <a:rPr lang="es-ES" sz="2700" dirty="0" err="1">
                <a:solidFill>
                  <a:srgbClr val="FF0000"/>
                </a:solidFill>
              </a:rPr>
              <a:t>terms</a:t>
            </a:r>
            <a:r>
              <a:rPr lang="es-ES" sz="2700" dirty="0">
                <a:solidFill>
                  <a:srgbClr val="FF0000"/>
                </a:solidFill>
              </a:rPr>
              <a:t>, </a:t>
            </a:r>
            <a:r>
              <a:rPr lang="es-ES" sz="2700" dirty="0" smtClean="0">
                <a:solidFill>
                  <a:srgbClr val="FF0000"/>
                </a:solidFill>
              </a:rPr>
              <a:t>and </a:t>
            </a:r>
            <a:r>
              <a:rPr lang="es-ES" sz="2700" dirty="0" err="1" smtClean="0">
                <a:solidFill>
                  <a:srgbClr val="FF0000"/>
                </a:solidFill>
              </a:rPr>
              <a:t>tissue</a:t>
            </a:r>
            <a:r>
              <a:rPr lang="es-ES" sz="2700" dirty="0" smtClean="0">
                <a:solidFill>
                  <a:srgbClr val="FF0000"/>
                </a:solidFill>
              </a:rPr>
              <a:t>/</a:t>
            </a:r>
            <a:r>
              <a:rPr lang="es-ES" sz="2700" dirty="0" err="1" smtClean="0">
                <a:solidFill>
                  <a:srgbClr val="FF0000"/>
                </a:solidFill>
              </a:rPr>
              <a:t>cell</a:t>
            </a:r>
            <a:r>
              <a:rPr lang="es-ES" sz="2700" dirty="0" smtClean="0">
                <a:solidFill>
                  <a:srgbClr val="FF0000"/>
                </a:solidFill>
              </a:rPr>
              <a:t> </a:t>
            </a:r>
            <a:r>
              <a:rPr lang="es-ES" sz="2700" dirty="0" err="1">
                <a:solidFill>
                  <a:srgbClr val="FF0000"/>
                </a:solidFill>
              </a:rPr>
              <a:t>type</a:t>
            </a:r>
            <a:r>
              <a:rPr lang="es-ES" sz="2700" dirty="0">
                <a:solidFill>
                  <a:srgbClr val="FF0000"/>
                </a:solidFill>
              </a:rPr>
              <a:t> </a:t>
            </a:r>
            <a:r>
              <a:rPr lang="es-ES" sz="2700" dirty="0" err="1">
                <a:solidFill>
                  <a:srgbClr val="FF0000"/>
                </a:solidFill>
              </a:rPr>
              <a:t>enrichment</a:t>
            </a:r>
            <a:r>
              <a:rPr lang="es-ES" sz="2700" dirty="0">
                <a:solidFill>
                  <a:srgbClr val="FF0000"/>
                </a:solidFill>
              </a:rPr>
              <a:t> </a:t>
            </a:r>
            <a:r>
              <a:rPr lang="es-ES" sz="2700" dirty="0" err="1">
                <a:solidFill>
                  <a:srgbClr val="FF0000"/>
                </a:solidFill>
              </a:rPr>
              <a:t>plot</a:t>
            </a:r>
            <a:r>
              <a:rPr lang="es-ES" sz="2700" dirty="0">
                <a:solidFill>
                  <a:srgbClr val="FF0000"/>
                </a:solidFill>
              </a:rPr>
              <a:t> and </a:t>
            </a:r>
            <a:r>
              <a:rPr lang="es-ES" sz="2700" dirty="0" err="1">
                <a:solidFill>
                  <a:srgbClr val="FF0000"/>
                </a:solidFill>
              </a:rPr>
              <a:t>table</a:t>
            </a:r>
            <a:endParaRPr lang="es-ES" sz="2700" dirty="0">
              <a:solidFill>
                <a:srgbClr val="FF0000"/>
              </a:solidFill>
            </a:endParaRPr>
          </a:p>
          <a:p>
            <a:pPr marL="0" indent="0">
              <a:buNone/>
            </a:pPr>
            <a:r>
              <a:rPr lang="es-ES" sz="2700" dirty="0" err="1">
                <a:solidFill>
                  <a:srgbClr val="FF0000"/>
                </a:solidFill>
              </a:rPr>
              <a:t>Tool</a:t>
            </a:r>
            <a:r>
              <a:rPr lang="es-ES" sz="2700" dirty="0">
                <a:solidFill>
                  <a:srgbClr val="FF0000"/>
                </a:solidFill>
              </a:rPr>
              <a:t>: </a:t>
            </a:r>
            <a:r>
              <a:rPr lang="es-ES" sz="2700" dirty="0" smtClean="0">
                <a:solidFill>
                  <a:srgbClr val="FF0000"/>
                </a:solidFill>
              </a:rPr>
              <a:t> </a:t>
            </a:r>
            <a:r>
              <a:rPr lang="es-ES" sz="2700" dirty="0" err="1" smtClean="0">
                <a:solidFill>
                  <a:srgbClr val="FF0000"/>
                </a:solidFill>
              </a:rPr>
              <a:t>annotation</a:t>
            </a:r>
            <a:r>
              <a:rPr lang="es-ES" sz="2700" dirty="0" smtClean="0">
                <a:solidFill>
                  <a:srgbClr val="FF0000"/>
                </a:solidFill>
              </a:rPr>
              <a:t> / </a:t>
            </a:r>
            <a:r>
              <a:rPr lang="es-ES" sz="2700" dirty="0" err="1" smtClean="0">
                <a:solidFill>
                  <a:srgbClr val="FF0000"/>
                </a:solidFill>
              </a:rPr>
              <a:t>eFORGE</a:t>
            </a:r>
            <a:r>
              <a:rPr lang="es-ES" sz="2700" dirty="0" smtClean="0">
                <a:solidFill>
                  <a:srgbClr val="FF0000"/>
                </a:solidFill>
              </a:rPr>
              <a:t> </a:t>
            </a:r>
            <a:r>
              <a:rPr lang="es-ES" sz="2700" dirty="0">
                <a:solidFill>
                  <a:srgbClr val="FF0000"/>
                </a:solidFill>
              </a:rPr>
              <a:t>(online), </a:t>
            </a:r>
            <a:r>
              <a:rPr lang="es-ES" sz="2700" dirty="0" err="1">
                <a:solidFill>
                  <a:srgbClr val="FF0000"/>
                </a:solidFill>
              </a:rPr>
              <a:t>ClusterProfiler</a:t>
            </a:r>
            <a:r>
              <a:rPr lang="es-ES" sz="2700" dirty="0">
                <a:solidFill>
                  <a:srgbClr val="FF0000"/>
                </a:solidFill>
              </a:rPr>
              <a:t> R </a:t>
            </a:r>
            <a:r>
              <a:rPr lang="es-ES" sz="2700" dirty="0" err="1" smtClean="0">
                <a:solidFill>
                  <a:srgbClr val="FF0000"/>
                </a:solidFill>
              </a:rPr>
              <a:t>package</a:t>
            </a:r>
            <a:r>
              <a:rPr lang="es-ES" sz="2700" dirty="0" smtClean="0">
                <a:solidFill>
                  <a:srgbClr val="FF0000"/>
                </a:solidFill>
              </a:rPr>
              <a:t>  TRANSCRIPTION FACTORS?</a:t>
            </a:r>
            <a:endParaRPr lang="es-ES" sz="2700" dirty="0">
              <a:solidFill>
                <a:srgbClr val="FF0000"/>
              </a:solidFill>
            </a:endParaRPr>
          </a:p>
          <a:p>
            <a:pPr marL="0" indent="0">
              <a:buNone/>
            </a:pPr>
            <a:endParaRPr lang="es-ES" dirty="0"/>
          </a:p>
          <a:p>
            <a:pPr marL="0" indent="0">
              <a:buNone/>
            </a:pPr>
            <a:r>
              <a:rPr lang="es-ES" b="1" dirty="0" err="1"/>
              <a:t>Questions</a:t>
            </a:r>
            <a:r>
              <a:rPr lang="es-ES" b="1" dirty="0"/>
              <a:t>:</a:t>
            </a:r>
          </a:p>
          <a:p>
            <a:pPr marL="0" indent="0">
              <a:buNone/>
            </a:pPr>
            <a:r>
              <a:rPr lang="en-GB" dirty="0" smtClean="0">
                <a:solidFill>
                  <a:srgbClr val="FF0000"/>
                </a:solidFill>
              </a:rPr>
              <a:t>1. </a:t>
            </a:r>
            <a:r>
              <a:rPr lang="en-GB" dirty="0">
                <a:solidFill>
                  <a:srgbClr val="FF0000"/>
                </a:solidFill>
              </a:rPr>
              <a:t>Which are the </a:t>
            </a:r>
            <a:r>
              <a:rPr lang="en-GB" dirty="0" smtClean="0">
                <a:solidFill>
                  <a:srgbClr val="FF0000"/>
                </a:solidFill>
              </a:rPr>
              <a:t>enriched tissues </a:t>
            </a:r>
            <a:r>
              <a:rPr lang="en-GB" dirty="0">
                <a:solidFill>
                  <a:srgbClr val="FF0000"/>
                </a:solidFill>
              </a:rPr>
              <a:t>in current smokers? and in former smokers?</a:t>
            </a:r>
          </a:p>
          <a:p>
            <a:pPr marL="0" indent="0">
              <a:buNone/>
            </a:pPr>
            <a:r>
              <a:rPr lang="en-GB" dirty="0" smtClean="0">
                <a:solidFill>
                  <a:srgbClr val="FF0000"/>
                </a:solidFill>
              </a:rPr>
              <a:t>2. </a:t>
            </a:r>
            <a:r>
              <a:rPr lang="en-GB" dirty="0">
                <a:solidFill>
                  <a:srgbClr val="FF0000"/>
                </a:solidFill>
              </a:rPr>
              <a:t>Which are the </a:t>
            </a:r>
            <a:r>
              <a:rPr lang="en-GB" dirty="0" smtClean="0">
                <a:solidFill>
                  <a:srgbClr val="FF0000"/>
                </a:solidFill>
              </a:rPr>
              <a:t>enriched GO </a:t>
            </a:r>
            <a:r>
              <a:rPr lang="en-GB" dirty="0">
                <a:solidFill>
                  <a:srgbClr val="FF0000"/>
                </a:solidFill>
              </a:rPr>
              <a:t>terms </a:t>
            </a:r>
            <a:r>
              <a:rPr lang="en-GB" dirty="0" smtClean="0">
                <a:solidFill>
                  <a:srgbClr val="FF0000"/>
                </a:solidFill>
              </a:rPr>
              <a:t>in </a:t>
            </a:r>
            <a:r>
              <a:rPr lang="en-GB" dirty="0">
                <a:solidFill>
                  <a:srgbClr val="FF0000"/>
                </a:solidFill>
              </a:rPr>
              <a:t>current smokers? and in former smokers</a:t>
            </a:r>
            <a:r>
              <a:rPr lang="en-GB" dirty="0" smtClean="0">
                <a:solidFill>
                  <a:srgbClr val="FF0000"/>
                </a:solidFill>
              </a:rPr>
              <a:t>?</a:t>
            </a:r>
          </a:p>
          <a:p>
            <a:pPr marL="0" indent="0">
              <a:buNone/>
            </a:pPr>
            <a:r>
              <a:rPr lang="en-GB" dirty="0" smtClean="0">
                <a:solidFill>
                  <a:srgbClr val="FF0000"/>
                </a:solidFill>
              </a:rPr>
              <a:t>3. </a:t>
            </a:r>
            <a:r>
              <a:rPr lang="en-GB" dirty="0">
                <a:solidFill>
                  <a:srgbClr val="FF0000"/>
                </a:solidFill>
              </a:rPr>
              <a:t>Which are the </a:t>
            </a:r>
            <a:r>
              <a:rPr lang="en-GB" dirty="0" smtClean="0">
                <a:solidFill>
                  <a:srgbClr val="FF0000"/>
                </a:solidFill>
              </a:rPr>
              <a:t>enriched KEGG </a:t>
            </a:r>
            <a:r>
              <a:rPr lang="en-GB" dirty="0">
                <a:solidFill>
                  <a:srgbClr val="FF0000"/>
                </a:solidFill>
              </a:rPr>
              <a:t>pathways </a:t>
            </a:r>
            <a:r>
              <a:rPr lang="en-GB" dirty="0" smtClean="0">
                <a:solidFill>
                  <a:srgbClr val="FF0000"/>
                </a:solidFill>
              </a:rPr>
              <a:t>in </a:t>
            </a:r>
            <a:r>
              <a:rPr lang="en-GB" dirty="0">
                <a:solidFill>
                  <a:srgbClr val="FF0000"/>
                </a:solidFill>
              </a:rPr>
              <a:t>current smokers? and in former smokers?</a:t>
            </a:r>
          </a:p>
        </p:txBody>
      </p:sp>
    </p:spTree>
    <p:extLst>
      <p:ext uri="{BB962C8B-B14F-4D97-AF65-F5344CB8AC3E}">
        <p14:creationId xmlns:p14="http://schemas.microsoft.com/office/powerpoint/2010/main" val="6630494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solidFill>
            <a:srgbClr val="00B050"/>
          </a:solidFill>
        </p:spPr>
        <p:txBody>
          <a:bodyPr>
            <a:normAutofit/>
          </a:bodyPr>
          <a:lstStyle/>
          <a:p>
            <a:r>
              <a:rPr lang="es-ES" sz="4400" dirty="0" smtClean="0">
                <a:solidFill>
                  <a:schemeClr val="bg1"/>
                </a:solidFill>
              </a:rPr>
              <a:t>INTRODUCTION TO EPIGENOME-WIDE ASSOCIATION STUDIES (EWAS)</a:t>
            </a:r>
            <a:br>
              <a:rPr lang="es-ES" sz="4400" dirty="0" smtClean="0">
                <a:solidFill>
                  <a:schemeClr val="bg1"/>
                </a:solidFill>
              </a:rPr>
            </a:br>
            <a:endParaRPr lang="es-ES" sz="4400" dirty="0">
              <a:solidFill>
                <a:schemeClr val="bg1"/>
              </a:solidFill>
            </a:endParaRPr>
          </a:p>
        </p:txBody>
      </p:sp>
      <p:sp>
        <p:nvSpPr>
          <p:cNvPr id="3" name="Subtítulo 2"/>
          <p:cNvSpPr>
            <a:spLocks noGrp="1"/>
          </p:cNvSpPr>
          <p:nvPr>
            <p:ph type="subTitle" idx="1"/>
          </p:nvPr>
        </p:nvSpPr>
        <p:spPr>
          <a:solidFill>
            <a:srgbClr val="92D050"/>
          </a:solidFill>
        </p:spPr>
        <p:txBody>
          <a:bodyPr/>
          <a:lstStyle/>
          <a:p>
            <a:endParaRPr lang="es-ES" dirty="0" smtClean="0">
              <a:solidFill>
                <a:schemeClr val="bg1"/>
              </a:solidFill>
            </a:endParaRPr>
          </a:p>
          <a:p>
            <a:r>
              <a:rPr lang="es-ES" dirty="0">
                <a:solidFill>
                  <a:schemeClr val="bg1"/>
                </a:solidFill>
              </a:rPr>
              <a:t>5</a:t>
            </a:r>
            <a:r>
              <a:rPr lang="es-ES" dirty="0" smtClean="0">
                <a:solidFill>
                  <a:schemeClr val="bg1"/>
                </a:solidFill>
              </a:rPr>
              <a:t>. CLOUSURE OF THE COURSE AND COMMENTS</a:t>
            </a:r>
            <a:endParaRPr lang="es-ES" dirty="0">
              <a:solidFill>
                <a:schemeClr val="bg1"/>
              </a:solidFill>
            </a:endParaRPr>
          </a:p>
        </p:txBody>
      </p:sp>
    </p:spTree>
    <p:extLst>
      <p:ext uri="{BB962C8B-B14F-4D97-AF65-F5344CB8AC3E}">
        <p14:creationId xmlns:p14="http://schemas.microsoft.com/office/powerpoint/2010/main" val="2146128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smtClean="0">
                <a:solidFill>
                  <a:schemeClr val="bg1"/>
                </a:solidFill>
              </a:rPr>
              <a:t>EPIGENOME-WIDE ASSOCIATION STUDY (EWAS)</a:t>
            </a:r>
            <a:endParaRPr lang="es-ES" dirty="0">
              <a:solidFill>
                <a:schemeClr val="bg1"/>
              </a:solidFill>
            </a:endParaRPr>
          </a:p>
        </p:txBody>
      </p:sp>
      <p:sp>
        <p:nvSpPr>
          <p:cNvPr id="3" name="Marcador de contenido 2"/>
          <p:cNvSpPr>
            <a:spLocks noGrp="1"/>
          </p:cNvSpPr>
          <p:nvPr>
            <p:ph idx="1"/>
          </p:nvPr>
        </p:nvSpPr>
        <p:spPr>
          <a:xfrm>
            <a:off x="498763" y="1099126"/>
            <a:ext cx="11249891" cy="5495637"/>
          </a:xfrm>
        </p:spPr>
        <p:txBody>
          <a:bodyPr>
            <a:normAutofit/>
          </a:bodyPr>
          <a:lstStyle/>
          <a:p>
            <a:pPr marL="0" indent="0">
              <a:buNone/>
            </a:pPr>
            <a:r>
              <a:rPr lang="es-ES" b="1" dirty="0" err="1" smtClean="0"/>
              <a:t>Workflow</a:t>
            </a:r>
            <a:endParaRPr lang="es-ES" b="1" dirty="0" smtClean="0"/>
          </a:p>
          <a:p>
            <a:pPr marL="514350" indent="-514350">
              <a:buAutoNum type="arabicPeriod"/>
            </a:pPr>
            <a:r>
              <a:rPr lang="es-ES" sz="2400" dirty="0" err="1" smtClean="0"/>
              <a:t>Scientific</a:t>
            </a:r>
            <a:r>
              <a:rPr lang="es-ES" sz="2400" dirty="0" smtClean="0"/>
              <a:t> </a:t>
            </a:r>
            <a:r>
              <a:rPr lang="es-ES" sz="2400" dirty="0" err="1" smtClean="0"/>
              <a:t>question</a:t>
            </a:r>
            <a:endParaRPr lang="es-ES" sz="2400" dirty="0"/>
          </a:p>
          <a:p>
            <a:pPr marL="514350" indent="-514350">
              <a:buAutoNum type="arabicPeriod"/>
            </a:pPr>
            <a:r>
              <a:rPr lang="es-ES" sz="2400" dirty="0" err="1" smtClean="0"/>
              <a:t>Study</a:t>
            </a:r>
            <a:r>
              <a:rPr lang="es-ES" sz="2400" dirty="0" smtClean="0"/>
              <a:t> </a:t>
            </a:r>
            <a:r>
              <a:rPr lang="es-ES" sz="2400" dirty="0" err="1" smtClean="0"/>
              <a:t>population</a:t>
            </a:r>
            <a:endParaRPr lang="es-ES" sz="2400" dirty="0" smtClean="0"/>
          </a:p>
          <a:p>
            <a:pPr marL="514350" indent="-514350">
              <a:buAutoNum type="arabicPeriod"/>
            </a:pPr>
            <a:r>
              <a:rPr lang="es-ES" sz="2400" dirty="0" err="1" smtClean="0"/>
              <a:t>Biological</a:t>
            </a:r>
            <a:r>
              <a:rPr lang="es-ES" sz="2400" dirty="0" smtClean="0"/>
              <a:t> </a:t>
            </a:r>
            <a:r>
              <a:rPr lang="es-ES" sz="2400" dirty="0" err="1" smtClean="0"/>
              <a:t>sample</a:t>
            </a:r>
            <a:endParaRPr lang="es-ES" sz="2400" dirty="0" smtClean="0"/>
          </a:p>
          <a:p>
            <a:pPr marL="514350" indent="-514350">
              <a:buFont typeface="Arial" panose="020B0604020202020204" pitchFamily="34" charset="0"/>
              <a:buAutoNum type="arabicPeriod"/>
            </a:pPr>
            <a:r>
              <a:rPr lang="es-ES" sz="2400" dirty="0" smtClean="0"/>
              <a:t>DNA </a:t>
            </a:r>
            <a:r>
              <a:rPr lang="es-ES" sz="2400" dirty="0" err="1"/>
              <a:t>methylation</a:t>
            </a:r>
            <a:r>
              <a:rPr lang="es-ES" sz="2400" dirty="0"/>
              <a:t> data </a:t>
            </a:r>
            <a:r>
              <a:rPr lang="es-ES" sz="2400" dirty="0" err="1"/>
              <a:t>acquisition</a:t>
            </a:r>
            <a:endParaRPr lang="es-ES" sz="2400" dirty="0"/>
          </a:p>
          <a:p>
            <a:pPr marL="514350" indent="-514350">
              <a:buFont typeface="Arial" panose="020B0604020202020204" pitchFamily="34" charset="0"/>
              <a:buAutoNum type="arabicPeriod"/>
            </a:pPr>
            <a:r>
              <a:rPr lang="es-ES" sz="2400" dirty="0" err="1" smtClean="0"/>
              <a:t>Quality</a:t>
            </a:r>
            <a:r>
              <a:rPr lang="es-ES" sz="2400" dirty="0" smtClean="0"/>
              <a:t> </a:t>
            </a:r>
            <a:r>
              <a:rPr lang="es-ES" sz="2400" dirty="0"/>
              <a:t>control of DNA </a:t>
            </a:r>
            <a:r>
              <a:rPr lang="es-ES" sz="2400" dirty="0" err="1"/>
              <a:t>methylation</a:t>
            </a:r>
            <a:r>
              <a:rPr lang="es-ES" sz="2400" dirty="0"/>
              <a:t> data</a:t>
            </a:r>
          </a:p>
          <a:p>
            <a:pPr marL="514350" indent="-514350">
              <a:buFont typeface="Arial" panose="020B0604020202020204" pitchFamily="34" charset="0"/>
              <a:buAutoNum type="arabicPeriod"/>
            </a:pPr>
            <a:r>
              <a:rPr lang="es-ES" sz="2400" dirty="0" err="1" smtClean="0"/>
              <a:t>Epigenome-wide</a:t>
            </a:r>
            <a:r>
              <a:rPr lang="es-ES" sz="2400" dirty="0" smtClean="0"/>
              <a:t> </a:t>
            </a:r>
            <a:r>
              <a:rPr lang="es-ES" sz="2400" dirty="0" err="1"/>
              <a:t>association</a:t>
            </a:r>
            <a:r>
              <a:rPr lang="es-ES" sz="2400" dirty="0"/>
              <a:t> </a:t>
            </a:r>
            <a:r>
              <a:rPr lang="es-ES" sz="2400" dirty="0" err="1"/>
              <a:t>study</a:t>
            </a:r>
            <a:r>
              <a:rPr lang="es-ES" sz="2400" dirty="0"/>
              <a:t> (EWAS)</a:t>
            </a:r>
          </a:p>
          <a:p>
            <a:pPr marL="514350" indent="-514350">
              <a:buFont typeface="Arial" panose="020B0604020202020204" pitchFamily="34" charset="0"/>
              <a:buAutoNum type="arabicPeriod"/>
            </a:pPr>
            <a:r>
              <a:rPr lang="es-ES" sz="2400" dirty="0"/>
              <a:t>Meta-EWAS </a:t>
            </a:r>
            <a:r>
              <a:rPr lang="es-ES" sz="2400" dirty="0" err="1"/>
              <a:t>or</a:t>
            </a:r>
            <a:r>
              <a:rPr lang="es-ES" sz="2400" dirty="0"/>
              <a:t> </a:t>
            </a:r>
            <a:r>
              <a:rPr lang="es-ES" sz="2400" dirty="0" err="1"/>
              <a:t>replication</a:t>
            </a:r>
            <a:r>
              <a:rPr lang="es-ES" sz="2400" dirty="0"/>
              <a:t> / </a:t>
            </a:r>
            <a:r>
              <a:rPr lang="es-ES" sz="2400" dirty="0" err="1"/>
              <a:t>validation</a:t>
            </a:r>
            <a:endParaRPr lang="es-ES" sz="2400" dirty="0"/>
          </a:p>
          <a:p>
            <a:pPr marL="514350" indent="-514350">
              <a:buFont typeface="Arial" panose="020B0604020202020204" pitchFamily="34" charset="0"/>
              <a:buAutoNum type="arabicPeriod"/>
            </a:pPr>
            <a:r>
              <a:rPr lang="es-ES" sz="2400" dirty="0" err="1" smtClean="0"/>
              <a:t>Biological</a:t>
            </a:r>
            <a:r>
              <a:rPr lang="es-ES" sz="2400" dirty="0" smtClean="0"/>
              <a:t> </a:t>
            </a:r>
            <a:r>
              <a:rPr lang="es-ES" sz="2400" dirty="0" err="1"/>
              <a:t>interpretation</a:t>
            </a:r>
            <a:endParaRPr lang="es-ES" sz="2400" dirty="0"/>
          </a:p>
          <a:p>
            <a:endParaRPr lang="es-ES" dirty="0" smtClean="0"/>
          </a:p>
        </p:txBody>
      </p:sp>
    </p:spTree>
    <p:extLst>
      <p:ext uri="{BB962C8B-B14F-4D97-AF65-F5344CB8AC3E}">
        <p14:creationId xmlns:p14="http://schemas.microsoft.com/office/powerpoint/2010/main" val="9814497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smtClean="0">
                <a:solidFill>
                  <a:schemeClr val="bg1"/>
                </a:solidFill>
              </a:rPr>
              <a:t>COMMENTS OR QUESTIONS</a:t>
            </a:r>
            <a:endParaRPr lang="es-ES" dirty="0">
              <a:solidFill>
                <a:schemeClr val="bg1"/>
              </a:solidFill>
            </a:endParaRPr>
          </a:p>
        </p:txBody>
      </p:sp>
      <p:sp>
        <p:nvSpPr>
          <p:cNvPr id="3" name="Marcador de contenido 2"/>
          <p:cNvSpPr>
            <a:spLocks noGrp="1"/>
          </p:cNvSpPr>
          <p:nvPr>
            <p:ph idx="1"/>
          </p:nvPr>
        </p:nvSpPr>
        <p:spPr>
          <a:xfrm>
            <a:off x="498763" y="1099126"/>
            <a:ext cx="11249891" cy="5495637"/>
          </a:xfrm>
        </p:spPr>
        <p:txBody>
          <a:bodyPr/>
          <a:lstStyle/>
          <a:p>
            <a:pPr marL="0" indent="0">
              <a:buNone/>
            </a:pPr>
            <a:r>
              <a:rPr lang="es-ES" sz="2400" b="1" dirty="0" err="1"/>
              <a:t>Any</a:t>
            </a:r>
            <a:r>
              <a:rPr lang="es-ES" sz="2400" b="1" dirty="0"/>
              <a:t> </a:t>
            </a:r>
            <a:r>
              <a:rPr lang="es-ES" sz="2400" b="1" dirty="0" err="1"/>
              <a:t>comments</a:t>
            </a:r>
            <a:r>
              <a:rPr lang="es-ES" sz="2400" b="1" dirty="0"/>
              <a:t> </a:t>
            </a:r>
            <a:r>
              <a:rPr lang="es-ES" sz="2400" b="1" dirty="0" err="1"/>
              <a:t>or</a:t>
            </a:r>
            <a:r>
              <a:rPr lang="es-ES" sz="2400" b="1" dirty="0"/>
              <a:t> </a:t>
            </a:r>
            <a:r>
              <a:rPr lang="es-ES" sz="2400" b="1" dirty="0" err="1"/>
              <a:t>questions</a:t>
            </a:r>
            <a:r>
              <a:rPr lang="es-ES" sz="2400" b="1" dirty="0"/>
              <a:t>?</a:t>
            </a:r>
          </a:p>
          <a:p>
            <a:pPr marL="0" indent="0">
              <a:buNone/>
            </a:pPr>
            <a:endParaRPr lang="es-ES" dirty="0" smtClean="0"/>
          </a:p>
          <a:p>
            <a:pPr marL="0" indent="0">
              <a:buNone/>
            </a:pPr>
            <a:r>
              <a:rPr lang="es-ES" sz="2400" b="1" dirty="0" err="1" smtClean="0"/>
              <a:t>Teachers</a:t>
            </a:r>
            <a:r>
              <a:rPr lang="es-ES" sz="2400" b="1" dirty="0" smtClean="0"/>
              <a:t>:</a:t>
            </a:r>
            <a:endParaRPr lang="es-ES" sz="2400" b="1" dirty="0"/>
          </a:p>
          <a:p>
            <a:r>
              <a:rPr lang="es-ES" sz="2400" dirty="0"/>
              <a:t>Juan </a:t>
            </a:r>
            <a:r>
              <a:rPr lang="es-ES" sz="2400" dirty="0" err="1"/>
              <a:t>Ramon</a:t>
            </a:r>
            <a:r>
              <a:rPr lang="es-ES" sz="2400" dirty="0"/>
              <a:t> González (juanr.gonzalez@isglobal.org)</a:t>
            </a:r>
          </a:p>
          <a:p>
            <a:r>
              <a:rPr lang="es-ES" sz="2400" dirty="0"/>
              <a:t>Mariona Bustamante (mariona.bustamante@isglobal.org)</a:t>
            </a:r>
          </a:p>
          <a:p>
            <a:r>
              <a:rPr lang="es-ES" sz="2400" dirty="0"/>
              <a:t>Laura Balagué (laura.balague@isglobal.org)</a:t>
            </a:r>
          </a:p>
          <a:p>
            <a:r>
              <a:rPr lang="es-ES" sz="2400" dirty="0"/>
              <a:t>Sofía Aguilar (sofia.aguilar@isglobal.org)</a:t>
            </a:r>
          </a:p>
          <a:p>
            <a:pPr marL="0" indent="0">
              <a:buNone/>
            </a:pPr>
            <a:endParaRPr lang="es-ES" dirty="0"/>
          </a:p>
        </p:txBody>
      </p:sp>
    </p:spTree>
    <p:extLst>
      <p:ext uri="{BB962C8B-B14F-4D97-AF65-F5344CB8AC3E}">
        <p14:creationId xmlns:p14="http://schemas.microsoft.com/office/powerpoint/2010/main" val="503282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smtClean="0">
                <a:solidFill>
                  <a:schemeClr val="bg1"/>
                </a:solidFill>
              </a:rPr>
              <a:t>THANKS FOR TAKING PART IN THE COURSE!</a:t>
            </a:r>
            <a:endParaRPr lang="es-ES" dirty="0">
              <a:solidFill>
                <a:schemeClr val="bg1"/>
              </a:solidFill>
            </a:endParaRPr>
          </a:p>
        </p:txBody>
      </p:sp>
      <p:sp>
        <p:nvSpPr>
          <p:cNvPr id="3" name="Marcador de contenido 2"/>
          <p:cNvSpPr>
            <a:spLocks noGrp="1"/>
          </p:cNvSpPr>
          <p:nvPr>
            <p:ph idx="1"/>
          </p:nvPr>
        </p:nvSpPr>
        <p:spPr>
          <a:xfrm>
            <a:off x="498763" y="1099126"/>
            <a:ext cx="11249891" cy="5495637"/>
          </a:xfrm>
        </p:spPr>
        <p:txBody>
          <a:bodyPr/>
          <a:lstStyle/>
          <a:p>
            <a:pPr marL="0" indent="0">
              <a:buNone/>
            </a:pPr>
            <a:endParaRPr lang="es-ES" dirty="0"/>
          </a:p>
        </p:txBody>
      </p:sp>
      <p:pic>
        <p:nvPicPr>
          <p:cNvPr id="1026" name="Picture 2" descr="Una vista desde la terraza P4 al amanecer - El·lipse"/>
          <p:cNvPicPr>
            <a:picLocks noChangeAspect="1" noChangeArrowheads="1"/>
          </p:cNvPicPr>
          <p:nvPr/>
        </p:nvPicPr>
        <p:blipFill rotWithShape="1">
          <a:blip r:embed="rId2">
            <a:extLst>
              <a:ext uri="{28A0092B-C50C-407E-A947-70E740481C1C}">
                <a14:useLocalDpi xmlns:a14="http://schemas.microsoft.com/office/drawing/2010/main" val="0"/>
              </a:ext>
            </a:extLst>
          </a:blip>
          <a:srcRect b="12015"/>
          <a:stretch/>
        </p:blipFill>
        <p:spPr bwMode="auto">
          <a:xfrm>
            <a:off x="0" y="804768"/>
            <a:ext cx="12192000" cy="6039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6724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smtClean="0">
                <a:solidFill>
                  <a:schemeClr val="bg1"/>
                </a:solidFill>
              </a:rPr>
              <a:t>EPIGENOME-WIDE ASSOCIATION STUDY (EWAS)</a:t>
            </a:r>
            <a:endParaRPr lang="es-ES" dirty="0">
              <a:solidFill>
                <a:schemeClr val="bg1"/>
              </a:solidFill>
            </a:endParaRPr>
          </a:p>
        </p:txBody>
      </p:sp>
      <p:sp>
        <p:nvSpPr>
          <p:cNvPr id="3" name="Marcador de contenido 2"/>
          <p:cNvSpPr>
            <a:spLocks noGrp="1"/>
          </p:cNvSpPr>
          <p:nvPr>
            <p:ph idx="1"/>
          </p:nvPr>
        </p:nvSpPr>
        <p:spPr>
          <a:xfrm>
            <a:off x="498763" y="1099126"/>
            <a:ext cx="11249891" cy="5495637"/>
          </a:xfrm>
        </p:spPr>
        <p:txBody>
          <a:bodyPr>
            <a:normAutofit/>
          </a:bodyPr>
          <a:lstStyle/>
          <a:p>
            <a:pPr marL="0" indent="0">
              <a:buNone/>
            </a:pPr>
            <a:r>
              <a:rPr lang="es-ES" b="1" dirty="0" err="1" smtClean="0"/>
              <a:t>Workflow</a:t>
            </a:r>
            <a:endParaRPr lang="es-ES" b="1" dirty="0" smtClean="0"/>
          </a:p>
          <a:p>
            <a:pPr marL="514350" indent="-514350">
              <a:buAutoNum type="arabicPeriod"/>
            </a:pPr>
            <a:r>
              <a:rPr lang="es-ES" sz="2400" dirty="0" err="1" smtClean="0"/>
              <a:t>Scientific</a:t>
            </a:r>
            <a:r>
              <a:rPr lang="es-ES" sz="2400" dirty="0" smtClean="0"/>
              <a:t> </a:t>
            </a:r>
            <a:r>
              <a:rPr lang="es-ES" sz="2400" dirty="0" err="1" smtClean="0"/>
              <a:t>question</a:t>
            </a:r>
            <a:endParaRPr lang="es-ES" sz="2400" dirty="0"/>
          </a:p>
          <a:p>
            <a:pPr marL="514350" indent="-514350">
              <a:buAutoNum type="arabicPeriod"/>
            </a:pPr>
            <a:r>
              <a:rPr lang="es-ES" sz="2400" dirty="0" err="1" smtClean="0"/>
              <a:t>Study</a:t>
            </a:r>
            <a:r>
              <a:rPr lang="es-ES" sz="2400" dirty="0" smtClean="0"/>
              <a:t> </a:t>
            </a:r>
            <a:r>
              <a:rPr lang="es-ES" sz="2400" dirty="0" err="1" smtClean="0"/>
              <a:t>population</a:t>
            </a:r>
            <a:endParaRPr lang="es-ES" sz="2400" dirty="0" smtClean="0"/>
          </a:p>
          <a:p>
            <a:pPr marL="514350" indent="-514350">
              <a:buAutoNum type="arabicPeriod"/>
            </a:pPr>
            <a:r>
              <a:rPr lang="es-ES" sz="2400" dirty="0" err="1" smtClean="0"/>
              <a:t>Biological</a:t>
            </a:r>
            <a:r>
              <a:rPr lang="es-ES" sz="2400" dirty="0" smtClean="0"/>
              <a:t> </a:t>
            </a:r>
            <a:r>
              <a:rPr lang="es-ES" sz="2400" dirty="0" err="1" smtClean="0"/>
              <a:t>sample</a:t>
            </a:r>
            <a:endParaRPr lang="es-ES" sz="2400" dirty="0" smtClean="0"/>
          </a:p>
          <a:p>
            <a:pPr marL="514350" indent="-514350">
              <a:buFont typeface="Arial" panose="020B0604020202020204" pitchFamily="34" charset="0"/>
              <a:buAutoNum type="arabicPeriod"/>
            </a:pPr>
            <a:r>
              <a:rPr lang="es-ES" sz="2400" dirty="0" smtClean="0"/>
              <a:t>DNA </a:t>
            </a:r>
            <a:r>
              <a:rPr lang="es-ES" sz="2400" dirty="0" err="1"/>
              <a:t>methylation</a:t>
            </a:r>
            <a:r>
              <a:rPr lang="es-ES" sz="2400" dirty="0"/>
              <a:t> data </a:t>
            </a:r>
            <a:r>
              <a:rPr lang="es-ES" sz="2400" dirty="0" err="1"/>
              <a:t>acquisition</a:t>
            </a:r>
            <a:endParaRPr lang="es-ES" sz="2400" dirty="0"/>
          </a:p>
          <a:p>
            <a:pPr marL="514350" indent="-514350">
              <a:buFont typeface="Arial" panose="020B0604020202020204" pitchFamily="34" charset="0"/>
              <a:buAutoNum type="arabicPeriod"/>
            </a:pPr>
            <a:r>
              <a:rPr lang="es-ES" sz="2400" dirty="0" err="1" smtClean="0"/>
              <a:t>Quality</a:t>
            </a:r>
            <a:r>
              <a:rPr lang="es-ES" sz="2400" dirty="0" smtClean="0"/>
              <a:t> </a:t>
            </a:r>
            <a:r>
              <a:rPr lang="es-ES" sz="2400" dirty="0"/>
              <a:t>control of DNA </a:t>
            </a:r>
            <a:r>
              <a:rPr lang="es-ES" sz="2400" dirty="0" err="1"/>
              <a:t>methylation</a:t>
            </a:r>
            <a:r>
              <a:rPr lang="es-ES" sz="2400" dirty="0"/>
              <a:t> data</a:t>
            </a:r>
          </a:p>
          <a:p>
            <a:pPr marL="514350" indent="-514350">
              <a:buFont typeface="Arial" panose="020B0604020202020204" pitchFamily="34" charset="0"/>
              <a:buAutoNum type="arabicPeriod"/>
            </a:pPr>
            <a:r>
              <a:rPr lang="es-ES" sz="2400" dirty="0" err="1" smtClean="0"/>
              <a:t>Epigenome-wide</a:t>
            </a:r>
            <a:r>
              <a:rPr lang="es-ES" sz="2400" dirty="0" smtClean="0"/>
              <a:t> </a:t>
            </a:r>
            <a:r>
              <a:rPr lang="es-ES" sz="2400" dirty="0" err="1"/>
              <a:t>association</a:t>
            </a:r>
            <a:r>
              <a:rPr lang="es-ES" sz="2400" dirty="0"/>
              <a:t> </a:t>
            </a:r>
            <a:r>
              <a:rPr lang="es-ES" sz="2400" dirty="0" err="1"/>
              <a:t>study</a:t>
            </a:r>
            <a:r>
              <a:rPr lang="es-ES" sz="2400" dirty="0"/>
              <a:t> (EWAS)</a:t>
            </a:r>
          </a:p>
          <a:p>
            <a:pPr marL="514350" indent="-514350">
              <a:buFont typeface="Arial" panose="020B0604020202020204" pitchFamily="34" charset="0"/>
              <a:buAutoNum type="arabicPeriod"/>
            </a:pPr>
            <a:r>
              <a:rPr lang="es-ES" sz="2400" dirty="0" smtClean="0"/>
              <a:t>Meta-EWAS </a:t>
            </a:r>
            <a:r>
              <a:rPr lang="es-ES" sz="2400" dirty="0" err="1"/>
              <a:t>or</a:t>
            </a:r>
            <a:r>
              <a:rPr lang="es-ES" sz="2400" dirty="0"/>
              <a:t> </a:t>
            </a:r>
            <a:r>
              <a:rPr lang="es-ES" sz="2400" dirty="0" err="1"/>
              <a:t>replication</a:t>
            </a:r>
            <a:r>
              <a:rPr lang="es-ES" sz="2400" dirty="0"/>
              <a:t> / </a:t>
            </a:r>
            <a:r>
              <a:rPr lang="es-ES" sz="2400" dirty="0" err="1"/>
              <a:t>validation</a:t>
            </a:r>
            <a:endParaRPr lang="es-ES" sz="2400" dirty="0"/>
          </a:p>
          <a:p>
            <a:pPr marL="514350" indent="-514350">
              <a:buFont typeface="Arial" panose="020B0604020202020204" pitchFamily="34" charset="0"/>
              <a:buAutoNum type="arabicPeriod"/>
            </a:pPr>
            <a:r>
              <a:rPr lang="es-ES" b="1" dirty="0" err="1" smtClean="0">
                <a:solidFill>
                  <a:srgbClr val="00B050"/>
                </a:solidFill>
              </a:rPr>
              <a:t>Biological</a:t>
            </a:r>
            <a:r>
              <a:rPr lang="es-ES" b="1" dirty="0" smtClean="0">
                <a:solidFill>
                  <a:srgbClr val="00B050"/>
                </a:solidFill>
              </a:rPr>
              <a:t> </a:t>
            </a:r>
            <a:r>
              <a:rPr lang="es-ES" b="1" dirty="0" err="1">
                <a:solidFill>
                  <a:srgbClr val="00B050"/>
                </a:solidFill>
              </a:rPr>
              <a:t>interpretation</a:t>
            </a:r>
            <a:endParaRPr lang="es-ES" b="1" dirty="0">
              <a:solidFill>
                <a:srgbClr val="00B050"/>
              </a:solidFill>
            </a:endParaRPr>
          </a:p>
          <a:p>
            <a:endParaRPr lang="es-ES" dirty="0" smtClean="0"/>
          </a:p>
        </p:txBody>
      </p:sp>
      <p:pic>
        <p:nvPicPr>
          <p:cNvPr id="1026" name="Picture 2" descr="https://upload.wikimedia.org/wikipedia/commons/thumb/4/41/Metabolic_Metro_Map_%28no_legends%29.svg/800px-Metabolic_Metro_Map_%28no_legends%29.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3574" y="991827"/>
            <a:ext cx="3465080" cy="2598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1240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smtClean="0">
                <a:solidFill>
                  <a:schemeClr val="bg1"/>
                </a:solidFill>
              </a:rPr>
              <a:t>8. BIOLOGICAL INTEPRETATION</a:t>
            </a:r>
            <a:endParaRPr lang="es-ES" dirty="0">
              <a:solidFill>
                <a:schemeClr val="bg1"/>
              </a:solidFill>
            </a:endParaRPr>
          </a:p>
        </p:txBody>
      </p:sp>
      <p:sp>
        <p:nvSpPr>
          <p:cNvPr id="3" name="Marcador de contenido 2"/>
          <p:cNvSpPr>
            <a:spLocks noGrp="1"/>
          </p:cNvSpPr>
          <p:nvPr>
            <p:ph idx="1"/>
          </p:nvPr>
        </p:nvSpPr>
        <p:spPr>
          <a:xfrm>
            <a:off x="498763" y="1099126"/>
            <a:ext cx="11249891" cy="5495637"/>
          </a:xfrm>
        </p:spPr>
        <p:txBody>
          <a:bodyPr/>
          <a:lstStyle/>
          <a:p>
            <a:pPr marL="0" indent="0">
              <a:buNone/>
            </a:pPr>
            <a:r>
              <a:rPr lang="es-ES" b="1" dirty="0" err="1" smtClean="0"/>
              <a:t>Which</a:t>
            </a:r>
            <a:r>
              <a:rPr lang="es-ES" b="1" dirty="0" smtClean="0"/>
              <a:t> </a:t>
            </a:r>
            <a:r>
              <a:rPr lang="es-ES" b="1" dirty="0" err="1" smtClean="0"/>
              <a:t>is</a:t>
            </a:r>
            <a:r>
              <a:rPr lang="es-ES" b="1" dirty="0" smtClean="0"/>
              <a:t> </a:t>
            </a:r>
            <a:r>
              <a:rPr lang="es-ES" b="1" dirty="0" err="1" smtClean="0"/>
              <a:t>the</a:t>
            </a:r>
            <a:r>
              <a:rPr lang="es-ES" b="1" dirty="0" smtClean="0"/>
              <a:t> </a:t>
            </a:r>
            <a:r>
              <a:rPr lang="es-ES" b="1" dirty="0" err="1" smtClean="0"/>
              <a:t>aim</a:t>
            </a:r>
            <a:r>
              <a:rPr lang="es-ES" b="1" dirty="0" smtClean="0"/>
              <a:t>?</a:t>
            </a:r>
          </a:p>
          <a:p>
            <a:pPr marL="0" indent="0">
              <a:buNone/>
            </a:pPr>
            <a:r>
              <a:rPr lang="es-ES" dirty="0" smtClean="0"/>
              <a:t>To </a:t>
            </a:r>
            <a:r>
              <a:rPr lang="es-ES" dirty="0" err="1" smtClean="0"/>
              <a:t>interpret</a:t>
            </a:r>
            <a:r>
              <a:rPr lang="es-ES" dirty="0" smtClean="0"/>
              <a:t> </a:t>
            </a:r>
            <a:r>
              <a:rPr lang="es-ES" dirty="0" err="1" smtClean="0"/>
              <a:t>which</a:t>
            </a:r>
            <a:r>
              <a:rPr lang="es-ES" dirty="0" smtClean="0"/>
              <a:t> are </a:t>
            </a:r>
            <a:r>
              <a:rPr lang="es-ES" dirty="0" err="1" smtClean="0"/>
              <a:t>the</a:t>
            </a:r>
            <a:r>
              <a:rPr lang="es-ES" dirty="0" smtClean="0"/>
              <a:t> genes </a:t>
            </a:r>
            <a:r>
              <a:rPr lang="es-ES" dirty="0" err="1" smtClean="0"/>
              <a:t>or</a:t>
            </a:r>
            <a:r>
              <a:rPr lang="es-ES" dirty="0" smtClean="0"/>
              <a:t> </a:t>
            </a:r>
            <a:r>
              <a:rPr lang="es-ES" dirty="0" err="1" smtClean="0"/>
              <a:t>biological</a:t>
            </a:r>
            <a:r>
              <a:rPr lang="es-ES" dirty="0" smtClean="0"/>
              <a:t> </a:t>
            </a:r>
            <a:r>
              <a:rPr lang="es-ES" dirty="0" err="1" smtClean="0"/>
              <a:t>functions</a:t>
            </a:r>
            <a:r>
              <a:rPr lang="es-ES" dirty="0" smtClean="0"/>
              <a:t> </a:t>
            </a:r>
            <a:r>
              <a:rPr lang="es-ES" dirty="0" err="1" smtClean="0"/>
              <a:t>affected</a:t>
            </a:r>
            <a:r>
              <a:rPr lang="es-ES" dirty="0" smtClean="0"/>
              <a:t>.</a:t>
            </a:r>
          </a:p>
          <a:p>
            <a:pPr marL="0" indent="0">
              <a:buNone/>
            </a:pPr>
            <a:endParaRPr lang="es-ES" dirty="0"/>
          </a:p>
          <a:p>
            <a:pPr marL="0" indent="0">
              <a:buNone/>
            </a:pPr>
            <a:endParaRPr lang="es-ES" dirty="0" smtClean="0"/>
          </a:p>
        </p:txBody>
      </p:sp>
      <p:sp>
        <p:nvSpPr>
          <p:cNvPr id="5" name="CuadroTexto 4"/>
          <p:cNvSpPr txBox="1"/>
          <p:nvPr/>
        </p:nvSpPr>
        <p:spPr>
          <a:xfrm>
            <a:off x="4818106" y="3953748"/>
            <a:ext cx="1715278" cy="369332"/>
          </a:xfrm>
          <a:prstGeom prst="rect">
            <a:avLst/>
          </a:prstGeom>
          <a:noFill/>
        </p:spPr>
        <p:txBody>
          <a:bodyPr wrap="none" rtlCol="0">
            <a:spAutoFit/>
          </a:bodyPr>
          <a:lstStyle/>
          <a:p>
            <a:r>
              <a:rPr lang="es-ES" b="1" dirty="0" err="1" smtClean="0"/>
              <a:t>Significant</a:t>
            </a:r>
            <a:r>
              <a:rPr lang="es-ES" b="1" dirty="0" smtClean="0"/>
              <a:t> </a:t>
            </a:r>
            <a:r>
              <a:rPr lang="es-ES" b="1" dirty="0" err="1" smtClean="0"/>
              <a:t>CpGs</a:t>
            </a:r>
            <a:endParaRPr lang="es-ES" b="1" dirty="0"/>
          </a:p>
        </p:txBody>
      </p:sp>
      <p:sp>
        <p:nvSpPr>
          <p:cNvPr id="8" name="CuadroTexto 7"/>
          <p:cNvSpPr txBox="1"/>
          <p:nvPr/>
        </p:nvSpPr>
        <p:spPr>
          <a:xfrm>
            <a:off x="8517270" y="2650711"/>
            <a:ext cx="1481368" cy="369332"/>
          </a:xfrm>
          <a:prstGeom prst="rect">
            <a:avLst/>
          </a:prstGeom>
          <a:noFill/>
        </p:spPr>
        <p:txBody>
          <a:bodyPr wrap="none" rtlCol="0">
            <a:spAutoFit/>
          </a:bodyPr>
          <a:lstStyle/>
          <a:p>
            <a:r>
              <a:rPr lang="es-ES" b="1" dirty="0" err="1" smtClean="0"/>
              <a:t>Inflammation</a:t>
            </a:r>
            <a:endParaRPr lang="es-ES" b="1" dirty="0"/>
          </a:p>
        </p:txBody>
      </p:sp>
      <p:sp>
        <p:nvSpPr>
          <p:cNvPr id="9" name="CuadroTexto 8"/>
          <p:cNvSpPr txBox="1"/>
          <p:nvPr/>
        </p:nvSpPr>
        <p:spPr>
          <a:xfrm>
            <a:off x="1242291" y="2660010"/>
            <a:ext cx="1808252" cy="369332"/>
          </a:xfrm>
          <a:prstGeom prst="rect">
            <a:avLst/>
          </a:prstGeom>
          <a:noFill/>
        </p:spPr>
        <p:txBody>
          <a:bodyPr wrap="none" rtlCol="0">
            <a:spAutoFit/>
          </a:bodyPr>
          <a:lstStyle/>
          <a:p>
            <a:r>
              <a:rPr lang="es-ES" b="1" dirty="0" err="1" smtClean="0"/>
              <a:t>Tobacco</a:t>
            </a:r>
            <a:r>
              <a:rPr lang="es-ES" b="1" dirty="0" smtClean="0"/>
              <a:t> smoking</a:t>
            </a:r>
            <a:endParaRPr lang="es-ES" b="1" dirty="0"/>
          </a:p>
        </p:txBody>
      </p:sp>
      <p:pic>
        <p:nvPicPr>
          <p:cNvPr id="4106" name="Picture 10" descr="https://hello100.com/wp-content/uploads/2022/02/SAG_Oxidative-Stress_190528_0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17674" y="3533032"/>
            <a:ext cx="4135417" cy="2326172"/>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Conector recto de flecha 9"/>
          <p:cNvCxnSpPr/>
          <p:nvPr/>
        </p:nvCxnSpPr>
        <p:spPr>
          <a:xfrm>
            <a:off x="4294909" y="4674062"/>
            <a:ext cx="2761673" cy="0"/>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4108" name="Picture 12" descr="https://uknow.uky.edu/sites/default/files/styles/uknow_story_image/public/GettyImages-46757943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8763" y="3533032"/>
            <a:ext cx="3413398" cy="2258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234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lstStyle/>
          <a:p>
            <a:pPr marL="0" indent="0">
              <a:buNone/>
            </a:pPr>
            <a:r>
              <a:rPr lang="es-ES" b="1" dirty="0" err="1" smtClean="0"/>
              <a:t>Previous</a:t>
            </a:r>
            <a:r>
              <a:rPr lang="es-ES" b="1" dirty="0" smtClean="0"/>
              <a:t> </a:t>
            </a:r>
            <a:r>
              <a:rPr lang="es-ES" b="1" dirty="0" err="1" smtClean="0"/>
              <a:t>reported</a:t>
            </a:r>
            <a:r>
              <a:rPr lang="es-ES" b="1" dirty="0" smtClean="0"/>
              <a:t> </a:t>
            </a:r>
            <a:r>
              <a:rPr lang="es-ES" b="1" dirty="0" err="1" smtClean="0"/>
              <a:t>associations</a:t>
            </a:r>
            <a:endParaRPr lang="es-ES" b="1" dirty="0" smtClean="0"/>
          </a:p>
          <a:p>
            <a:r>
              <a:rPr lang="es-ES" sz="2000" dirty="0" err="1" smtClean="0"/>
              <a:t>Pubmed</a:t>
            </a:r>
            <a:endParaRPr lang="es-ES" sz="2000" dirty="0" smtClean="0"/>
          </a:p>
          <a:p>
            <a:r>
              <a:rPr lang="es-ES" sz="2000" dirty="0" smtClean="0"/>
              <a:t>EWAS </a:t>
            </a:r>
            <a:r>
              <a:rPr lang="es-ES" sz="2000" dirty="0" err="1" smtClean="0"/>
              <a:t>catalog</a:t>
            </a:r>
            <a:r>
              <a:rPr lang="es-ES" sz="2000" dirty="0"/>
              <a:t> (http://www.ewascatalog.org/)</a:t>
            </a:r>
            <a:endParaRPr lang="es-ES" sz="2000" dirty="0" smtClean="0"/>
          </a:p>
          <a:p>
            <a:r>
              <a:rPr lang="es-ES" sz="2000" dirty="0" smtClean="0"/>
              <a:t>EWAS </a:t>
            </a:r>
            <a:r>
              <a:rPr lang="es-ES" sz="2000" dirty="0"/>
              <a:t>atlas (https://ngdc.cncb.ac.cn/ewas/atlas)</a:t>
            </a:r>
            <a:endParaRPr lang="es-ES" sz="2000" dirty="0" smtClean="0"/>
          </a:p>
        </p:txBody>
      </p:sp>
      <p:pic>
        <p:nvPicPr>
          <p:cNvPr id="5" name="Imagen 4"/>
          <p:cNvPicPr>
            <a:picLocks noChangeAspect="1"/>
          </p:cNvPicPr>
          <p:nvPr/>
        </p:nvPicPr>
        <p:blipFill rotWithShape="1">
          <a:blip r:embed="rId2"/>
          <a:srcRect t="40185" r="52065"/>
          <a:stretch/>
        </p:blipFill>
        <p:spPr>
          <a:xfrm>
            <a:off x="1044387" y="3838672"/>
            <a:ext cx="4248049" cy="2816085"/>
          </a:xfrm>
          <a:prstGeom prst="rect">
            <a:avLst/>
          </a:prstGeom>
        </p:spPr>
      </p:pic>
      <p:pic>
        <p:nvPicPr>
          <p:cNvPr id="6" name="Imagen 5"/>
          <p:cNvPicPr>
            <a:picLocks noChangeAspect="1"/>
          </p:cNvPicPr>
          <p:nvPr/>
        </p:nvPicPr>
        <p:blipFill rotWithShape="1">
          <a:blip r:embed="rId3"/>
          <a:srcRect l="23878" t="10391"/>
          <a:stretch/>
        </p:blipFill>
        <p:spPr>
          <a:xfrm>
            <a:off x="5917943" y="3838672"/>
            <a:ext cx="4407113" cy="2756091"/>
          </a:xfrm>
          <a:prstGeom prst="rect">
            <a:avLst/>
          </a:prstGeom>
        </p:spPr>
      </p:pic>
      <p:pic>
        <p:nvPicPr>
          <p:cNvPr id="7" name="Imagen 6"/>
          <p:cNvPicPr>
            <a:picLocks noChangeAspect="1"/>
          </p:cNvPicPr>
          <p:nvPr/>
        </p:nvPicPr>
        <p:blipFill rotWithShape="1">
          <a:blip r:embed="rId4"/>
          <a:srcRect l="268" t="18486" r="85754" b="74916"/>
          <a:stretch/>
        </p:blipFill>
        <p:spPr>
          <a:xfrm>
            <a:off x="6096000" y="2435941"/>
            <a:ext cx="1565290" cy="388648"/>
          </a:xfrm>
          <a:prstGeom prst="rect">
            <a:avLst/>
          </a:prstGeom>
          <a:solidFill>
            <a:schemeClr val="tx1"/>
          </a:solidFill>
          <a:ln>
            <a:solidFill>
              <a:schemeClr val="tx1"/>
            </a:solidFill>
          </a:ln>
        </p:spPr>
      </p:pic>
      <p:pic>
        <p:nvPicPr>
          <p:cNvPr id="8" name="Imagen 7"/>
          <p:cNvPicPr>
            <a:picLocks noChangeAspect="1"/>
          </p:cNvPicPr>
          <p:nvPr/>
        </p:nvPicPr>
        <p:blipFill rotWithShape="1">
          <a:blip r:embed="rId5"/>
          <a:srcRect t="22222" r="6390" b="35970"/>
          <a:stretch/>
        </p:blipFill>
        <p:spPr>
          <a:xfrm>
            <a:off x="6096000" y="1952780"/>
            <a:ext cx="1565290" cy="367747"/>
          </a:xfrm>
          <a:prstGeom prst="rect">
            <a:avLst/>
          </a:prstGeom>
        </p:spPr>
      </p:pic>
      <p:pic>
        <p:nvPicPr>
          <p:cNvPr id="9" name="Imagen 8"/>
          <p:cNvPicPr>
            <a:picLocks noChangeAspect="1"/>
          </p:cNvPicPr>
          <p:nvPr/>
        </p:nvPicPr>
        <p:blipFill rotWithShape="1">
          <a:blip r:embed="rId4"/>
          <a:srcRect l="268" t="18486" r="85754" b="74916"/>
          <a:stretch/>
        </p:blipFill>
        <p:spPr>
          <a:xfrm>
            <a:off x="125743" y="3469743"/>
            <a:ext cx="2430584" cy="603493"/>
          </a:xfrm>
          <a:prstGeom prst="rect">
            <a:avLst/>
          </a:prstGeom>
          <a:ln>
            <a:solidFill>
              <a:schemeClr val="tx1"/>
            </a:solidFill>
          </a:ln>
        </p:spPr>
      </p:pic>
    </p:spTree>
    <p:extLst>
      <p:ext uri="{BB962C8B-B14F-4D97-AF65-F5344CB8AC3E}">
        <p14:creationId xmlns:p14="http://schemas.microsoft.com/office/powerpoint/2010/main" val="3465549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normAutofit/>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5430982" cy="5495637"/>
          </a:xfrm>
        </p:spPr>
        <p:txBody>
          <a:bodyPr/>
          <a:lstStyle/>
          <a:p>
            <a:pPr marL="0" indent="0">
              <a:buNone/>
            </a:pPr>
            <a:r>
              <a:rPr lang="en-GB" b="1" dirty="0" smtClean="0"/>
              <a:t>Methylation profile across tissues</a:t>
            </a:r>
          </a:p>
          <a:p>
            <a:pPr marL="0" indent="0">
              <a:buNone/>
            </a:pPr>
            <a:endParaRPr lang="en-GB" b="1" dirty="0"/>
          </a:p>
          <a:p>
            <a:pPr marL="0" indent="0">
              <a:buNone/>
            </a:pPr>
            <a:r>
              <a:rPr lang="en-GB" sz="2400" b="1" dirty="0" smtClean="0"/>
              <a:t>The </a:t>
            </a:r>
            <a:r>
              <a:rPr lang="en-GB" sz="2400" b="1" dirty="0"/>
              <a:t>Genotype-Tissue Expression (</a:t>
            </a:r>
            <a:r>
              <a:rPr lang="en-GB" sz="2400" b="1" dirty="0" err="1"/>
              <a:t>GTEx</a:t>
            </a:r>
            <a:r>
              <a:rPr lang="en-GB" sz="2400" b="1" dirty="0"/>
              <a:t>) </a:t>
            </a:r>
            <a:endParaRPr lang="en-GB" sz="2400" b="1" dirty="0" smtClean="0"/>
          </a:p>
          <a:p>
            <a:pPr marL="0" indent="0">
              <a:buNone/>
            </a:pPr>
            <a:r>
              <a:rPr lang="en-GB" sz="2400" dirty="0" smtClean="0"/>
              <a:t>(</a:t>
            </a:r>
            <a:r>
              <a:rPr lang="en-GB" sz="2400" dirty="0" smtClean="0">
                <a:hlinkClick r:id="rId2"/>
              </a:rPr>
              <a:t>https</a:t>
            </a:r>
            <a:r>
              <a:rPr lang="en-GB" sz="2400" dirty="0">
                <a:hlinkClick r:id="rId2"/>
              </a:rPr>
              <a:t>://gtexportal.org/home</a:t>
            </a:r>
            <a:r>
              <a:rPr lang="en-GB" sz="2400" dirty="0" smtClean="0">
                <a:hlinkClick r:id="rId2"/>
              </a:rPr>
              <a:t>/</a:t>
            </a:r>
            <a:r>
              <a:rPr lang="en-GB" sz="2400" dirty="0" smtClean="0"/>
              <a:t>)</a:t>
            </a:r>
          </a:p>
          <a:p>
            <a:r>
              <a:rPr lang="en-GB" sz="2400" dirty="0" smtClean="0"/>
              <a:t>Aim: comprehensive </a:t>
            </a:r>
            <a:r>
              <a:rPr lang="en-GB" sz="2400" dirty="0"/>
              <a:t>public resource to study tissue-specific gene expression </a:t>
            </a:r>
            <a:r>
              <a:rPr lang="en-GB" sz="2400" dirty="0" smtClean="0"/>
              <a:t>and genetic regulation </a:t>
            </a:r>
          </a:p>
          <a:p>
            <a:endParaRPr lang="en-GB" sz="2400" dirty="0" smtClean="0"/>
          </a:p>
          <a:p>
            <a:r>
              <a:rPr lang="en-GB" sz="2400" dirty="0" smtClean="0"/>
              <a:t>Now it has incorporated methylation data (</a:t>
            </a:r>
            <a:r>
              <a:rPr lang="en-GB" sz="2400" dirty="0" smtClean="0"/>
              <a:t>WGBS and EPIC array)!</a:t>
            </a:r>
            <a:endParaRPr lang="es-ES" sz="2400" dirty="0"/>
          </a:p>
        </p:txBody>
      </p:sp>
      <p:pic>
        <p:nvPicPr>
          <p:cNvPr id="10242" name="Picture 2" descr="Sample and data types in the GTEx v8 study. (A) Illustration of the 54... |  Download Scientific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7964" y="1699492"/>
            <a:ext cx="6340145" cy="4632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2464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normAutofit/>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lstStyle/>
          <a:p>
            <a:pPr marL="0" indent="0">
              <a:buNone/>
            </a:pPr>
            <a:r>
              <a:rPr lang="en-GB" b="1" dirty="0" smtClean="0"/>
              <a:t>Methylation profile across tissues</a:t>
            </a:r>
          </a:p>
          <a:p>
            <a:pPr marL="0" indent="0">
              <a:buNone/>
            </a:pPr>
            <a:endParaRPr lang="en-GB" b="1" dirty="0" smtClean="0"/>
          </a:p>
          <a:p>
            <a:pPr marL="0" indent="0">
              <a:buNone/>
            </a:pPr>
            <a:r>
              <a:rPr lang="en-GB" sz="2000" b="1" dirty="0" smtClean="0"/>
              <a:t>The </a:t>
            </a:r>
            <a:r>
              <a:rPr lang="en-GB" sz="2000" b="1" dirty="0"/>
              <a:t>Genotype-Tissue Expression (</a:t>
            </a:r>
            <a:r>
              <a:rPr lang="en-GB" sz="2000" b="1" dirty="0" err="1"/>
              <a:t>GTEx</a:t>
            </a:r>
            <a:r>
              <a:rPr lang="en-GB" sz="2000" b="1" dirty="0"/>
              <a:t>) project </a:t>
            </a:r>
            <a:r>
              <a:rPr lang="en-GB" sz="2000" dirty="0"/>
              <a:t>(</a:t>
            </a:r>
            <a:r>
              <a:rPr lang="en-GB" sz="2000" dirty="0">
                <a:hlinkClick r:id="rId2"/>
              </a:rPr>
              <a:t>https://gtexportal.org/home/</a:t>
            </a:r>
            <a:r>
              <a:rPr lang="en-GB" sz="2000" dirty="0"/>
              <a:t>)</a:t>
            </a:r>
          </a:p>
          <a:p>
            <a:pPr marL="0" indent="0">
              <a:buNone/>
            </a:pPr>
            <a:endParaRPr lang="es-ES" b="1" dirty="0" smtClean="0"/>
          </a:p>
        </p:txBody>
      </p:sp>
      <p:pic>
        <p:nvPicPr>
          <p:cNvPr id="7" name="Imagen 6"/>
          <p:cNvPicPr>
            <a:picLocks noChangeAspect="1"/>
          </p:cNvPicPr>
          <p:nvPr/>
        </p:nvPicPr>
        <p:blipFill rotWithShape="1">
          <a:blip r:embed="rId3"/>
          <a:srcRect t="12162" b="10017"/>
          <a:stretch/>
        </p:blipFill>
        <p:spPr>
          <a:xfrm>
            <a:off x="1191490" y="2507321"/>
            <a:ext cx="10065625" cy="4161333"/>
          </a:xfrm>
          <a:prstGeom prst="rect">
            <a:avLst/>
          </a:prstGeom>
        </p:spPr>
      </p:pic>
    </p:spTree>
    <p:extLst>
      <p:ext uri="{BB962C8B-B14F-4D97-AF65-F5344CB8AC3E}">
        <p14:creationId xmlns:p14="http://schemas.microsoft.com/office/powerpoint/2010/main" val="1080356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normAutofit/>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lstStyle/>
          <a:p>
            <a:pPr marL="0" indent="0">
              <a:buNone/>
            </a:pPr>
            <a:r>
              <a:rPr lang="es-ES" b="1" dirty="0" err="1" smtClean="0"/>
              <a:t>Methylation</a:t>
            </a:r>
            <a:r>
              <a:rPr lang="es-ES" b="1" dirty="0" smtClean="0"/>
              <a:t> </a:t>
            </a:r>
            <a:r>
              <a:rPr lang="es-ES" b="1" dirty="0" err="1" smtClean="0"/>
              <a:t>profile</a:t>
            </a:r>
            <a:r>
              <a:rPr lang="es-ES" b="1" dirty="0" smtClean="0"/>
              <a:t> </a:t>
            </a:r>
            <a:r>
              <a:rPr lang="es-ES" b="1" dirty="0" err="1" smtClean="0"/>
              <a:t>across</a:t>
            </a:r>
            <a:r>
              <a:rPr lang="es-ES" b="1" dirty="0" smtClean="0"/>
              <a:t> </a:t>
            </a:r>
            <a:r>
              <a:rPr lang="es-ES" b="1" dirty="0" err="1" smtClean="0"/>
              <a:t>species</a:t>
            </a:r>
            <a:endParaRPr lang="es-ES" b="1" dirty="0" smtClean="0"/>
          </a:p>
          <a:p>
            <a:pPr marL="0" indent="0">
              <a:buNone/>
            </a:pPr>
            <a:endParaRPr lang="es-ES" b="1" dirty="0"/>
          </a:p>
          <a:p>
            <a:pPr marL="0" indent="0">
              <a:buNone/>
            </a:pPr>
            <a:r>
              <a:rPr lang="es-ES" sz="2000" b="1" dirty="0" err="1" smtClean="0"/>
              <a:t>MetBank</a:t>
            </a:r>
            <a:r>
              <a:rPr lang="es-ES" sz="2000" b="1" dirty="0" smtClean="0"/>
              <a:t> </a:t>
            </a:r>
            <a:r>
              <a:rPr lang="es-ES" sz="2000" dirty="0" smtClean="0"/>
              <a:t>(</a:t>
            </a:r>
            <a:r>
              <a:rPr lang="es-ES" sz="2000" dirty="0">
                <a:hlinkClick r:id="rId2"/>
              </a:rPr>
              <a:t>https://ngdc.cncb.ac.cn/methbank</a:t>
            </a:r>
            <a:r>
              <a:rPr lang="es-ES" sz="2000" dirty="0" smtClean="0">
                <a:hlinkClick r:id="rId2"/>
              </a:rPr>
              <a:t>/</a:t>
            </a:r>
            <a:r>
              <a:rPr lang="es-ES" sz="2000" dirty="0" smtClean="0"/>
              <a:t>)</a:t>
            </a:r>
          </a:p>
          <a:p>
            <a:pPr marL="0" indent="0">
              <a:buNone/>
            </a:pPr>
            <a:endParaRPr lang="es-ES" sz="2000" dirty="0"/>
          </a:p>
        </p:txBody>
      </p:sp>
      <p:pic>
        <p:nvPicPr>
          <p:cNvPr id="7" name="Imagen 6"/>
          <p:cNvPicPr>
            <a:picLocks noChangeAspect="1"/>
          </p:cNvPicPr>
          <p:nvPr/>
        </p:nvPicPr>
        <p:blipFill rotWithShape="1">
          <a:blip r:embed="rId3"/>
          <a:srcRect t="43190" b="4123"/>
          <a:stretch/>
        </p:blipFill>
        <p:spPr>
          <a:xfrm>
            <a:off x="434108" y="3149598"/>
            <a:ext cx="11120590" cy="3112656"/>
          </a:xfrm>
          <a:prstGeom prst="rect">
            <a:avLst/>
          </a:prstGeom>
        </p:spPr>
      </p:pic>
    </p:spTree>
    <p:extLst>
      <p:ext uri="{BB962C8B-B14F-4D97-AF65-F5344CB8AC3E}">
        <p14:creationId xmlns:p14="http://schemas.microsoft.com/office/powerpoint/2010/main" val="3703045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1"/>
            <a:ext cx="12192000" cy="80356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498763" y="1"/>
            <a:ext cx="11249891" cy="803564"/>
          </a:xfrm>
          <a:solidFill>
            <a:srgbClr val="00B050"/>
          </a:solidFill>
        </p:spPr>
        <p:txBody>
          <a:bodyPr>
            <a:normAutofit/>
          </a:bodyPr>
          <a:lstStyle/>
          <a:p>
            <a:r>
              <a:rPr lang="es-ES" dirty="0">
                <a:solidFill>
                  <a:schemeClr val="bg1"/>
                </a:solidFill>
              </a:rPr>
              <a:t>8. BIOLOGICAL INTEPRETATION</a:t>
            </a:r>
          </a:p>
        </p:txBody>
      </p:sp>
      <p:sp>
        <p:nvSpPr>
          <p:cNvPr id="3" name="Marcador de contenido 2"/>
          <p:cNvSpPr>
            <a:spLocks noGrp="1"/>
          </p:cNvSpPr>
          <p:nvPr>
            <p:ph idx="1"/>
          </p:nvPr>
        </p:nvSpPr>
        <p:spPr>
          <a:xfrm>
            <a:off x="498763" y="1099126"/>
            <a:ext cx="11249891" cy="5495637"/>
          </a:xfrm>
        </p:spPr>
        <p:txBody>
          <a:bodyPr/>
          <a:lstStyle/>
          <a:p>
            <a:pPr marL="0" indent="0">
              <a:buNone/>
            </a:pPr>
            <a:r>
              <a:rPr lang="es-ES" b="1" dirty="0" err="1" smtClean="0"/>
              <a:t>Methylation</a:t>
            </a:r>
            <a:r>
              <a:rPr lang="es-ES" b="1" dirty="0" smtClean="0"/>
              <a:t> </a:t>
            </a:r>
            <a:r>
              <a:rPr lang="es-ES" b="1" dirty="0" err="1" smtClean="0"/>
              <a:t>quantitative</a:t>
            </a:r>
            <a:r>
              <a:rPr lang="es-ES" b="1" dirty="0" smtClean="0"/>
              <a:t> </a:t>
            </a:r>
            <a:r>
              <a:rPr lang="es-ES" b="1" dirty="0" err="1" smtClean="0"/>
              <a:t>trait</a:t>
            </a:r>
            <a:r>
              <a:rPr lang="es-ES" b="1" dirty="0" smtClean="0"/>
              <a:t> locus (</a:t>
            </a:r>
            <a:r>
              <a:rPr lang="es-ES" b="1" dirty="0" err="1" smtClean="0"/>
              <a:t>mQTL</a:t>
            </a:r>
            <a:r>
              <a:rPr lang="es-ES" b="1" dirty="0" smtClean="0"/>
              <a:t>)</a:t>
            </a:r>
          </a:p>
          <a:p>
            <a:r>
              <a:rPr lang="en-GB" sz="2200" dirty="0" smtClean="0"/>
              <a:t>Genetic variation (SNP) associated with </a:t>
            </a:r>
            <a:r>
              <a:rPr lang="en-GB" sz="2200" dirty="0"/>
              <a:t>DNA methylation </a:t>
            </a:r>
            <a:r>
              <a:rPr lang="en-GB" sz="2200" dirty="0" smtClean="0"/>
              <a:t>status.</a:t>
            </a:r>
            <a:endParaRPr lang="en-GB" sz="2200" dirty="0"/>
          </a:p>
          <a:p>
            <a:r>
              <a:rPr lang="es-ES" sz="2200" dirty="0" err="1" smtClean="0"/>
              <a:t>Tissue</a:t>
            </a:r>
            <a:r>
              <a:rPr lang="es-ES" sz="2200" dirty="0" smtClean="0"/>
              <a:t> </a:t>
            </a:r>
            <a:r>
              <a:rPr lang="es-ES" sz="2200" dirty="0" err="1" smtClean="0"/>
              <a:t>specific</a:t>
            </a:r>
            <a:endParaRPr lang="es-ES" sz="2200" dirty="0" smtClean="0"/>
          </a:p>
          <a:p>
            <a:endParaRPr lang="es-ES" sz="2200" dirty="0"/>
          </a:p>
          <a:p>
            <a:r>
              <a:rPr lang="es-ES" sz="2200" dirty="0" err="1" smtClean="0"/>
              <a:t>mQTL</a:t>
            </a:r>
            <a:r>
              <a:rPr lang="es-ES" sz="2200" dirty="0" smtClean="0"/>
              <a:t> catalogues </a:t>
            </a:r>
            <a:r>
              <a:rPr lang="es-ES" sz="2200" dirty="0" err="1" smtClean="0"/>
              <a:t>for</a:t>
            </a:r>
            <a:r>
              <a:rPr lang="es-ES" sz="2200" dirty="0" smtClean="0"/>
              <a:t> </a:t>
            </a:r>
            <a:r>
              <a:rPr lang="es-ES" sz="2200" dirty="0" err="1" smtClean="0"/>
              <a:t>blood</a:t>
            </a:r>
            <a:endParaRPr lang="es-ES" sz="2200" dirty="0" smtClean="0"/>
          </a:p>
          <a:p>
            <a:pPr lvl="1"/>
            <a:r>
              <a:rPr lang="es-ES" sz="2200" dirty="0" err="1" smtClean="0"/>
              <a:t>GoDMC</a:t>
            </a:r>
            <a:r>
              <a:rPr lang="es-ES" sz="2200" dirty="0"/>
              <a:t> (http://mqtldb.godmc.org.uk</a:t>
            </a:r>
            <a:r>
              <a:rPr lang="es-ES" sz="2200" dirty="0" smtClean="0"/>
              <a:t>/)</a:t>
            </a:r>
          </a:p>
          <a:p>
            <a:pPr lvl="1"/>
            <a:r>
              <a:rPr lang="es-ES" sz="2200" dirty="0"/>
              <a:t>ARIES (http://www.mqtldb.org</a:t>
            </a:r>
            <a:r>
              <a:rPr lang="es-ES" sz="2200" dirty="0" smtClean="0"/>
              <a:t>/)</a:t>
            </a:r>
          </a:p>
          <a:p>
            <a:pPr marL="0" indent="0">
              <a:buNone/>
            </a:pPr>
            <a:endParaRPr lang="es-ES" dirty="0"/>
          </a:p>
        </p:txBody>
      </p:sp>
      <p:grpSp>
        <p:nvGrpSpPr>
          <p:cNvPr id="6" name="Grupo 5"/>
          <p:cNvGrpSpPr/>
          <p:nvPr/>
        </p:nvGrpSpPr>
        <p:grpSpPr>
          <a:xfrm>
            <a:off x="6576291" y="2318326"/>
            <a:ext cx="2613891" cy="3833091"/>
            <a:chOff x="7490691" y="2299855"/>
            <a:chExt cx="2299855" cy="3652260"/>
          </a:xfrm>
        </p:grpSpPr>
        <p:pic>
          <p:nvPicPr>
            <p:cNvPr id="7170" name="Picture 2" descr="https://media.springernature.com/lw685/springer-static/image/art%3A10.1007%2Fs00415-022-11109-8/MediaObjects/415_2022_11109_Fig3_HTML.png"/>
            <p:cNvPicPr>
              <a:picLocks noChangeAspect="1" noChangeArrowheads="1"/>
            </p:cNvPicPr>
            <p:nvPr/>
          </p:nvPicPr>
          <p:blipFill rotWithShape="1">
            <a:blip r:embed="rId2">
              <a:extLst>
                <a:ext uri="{28A0092B-C50C-407E-A947-70E740481C1C}">
                  <a14:useLocalDpi xmlns:a14="http://schemas.microsoft.com/office/drawing/2010/main" val="0"/>
                </a:ext>
              </a:extLst>
            </a:blip>
            <a:srcRect l="33855" r="32878"/>
            <a:stretch/>
          </p:blipFill>
          <p:spPr bwMode="auto">
            <a:xfrm>
              <a:off x="7620000" y="2494539"/>
              <a:ext cx="2170546" cy="3457576"/>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7490691" y="2299855"/>
              <a:ext cx="508000" cy="54494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193987688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982</TotalTime>
  <Words>838</Words>
  <Application>Microsoft Office PowerPoint</Application>
  <PresentationFormat>Panorámica</PresentationFormat>
  <Paragraphs>179</Paragraphs>
  <Slides>21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21</vt:i4>
      </vt:variant>
    </vt:vector>
  </HeadingPairs>
  <TitlesOfParts>
    <vt:vector size="25" baseType="lpstr">
      <vt:lpstr>Arial</vt:lpstr>
      <vt:lpstr>Calibri</vt:lpstr>
      <vt:lpstr>Calibri Light</vt:lpstr>
      <vt:lpstr>Tema de Office</vt:lpstr>
      <vt:lpstr>INTRODUCTION TO EPIGENOME-WIDE ASSOCIATION STUDIES (EWAS) </vt:lpstr>
      <vt:lpstr>EPIGENOME-WIDE ASSOCIATION STUDY (EWAS)</vt:lpstr>
      <vt:lpstr>EPIGENOME-WIDE ASSOCIATION STUDY (EWAS)</vt:lpstr>
      <vt:lpstr>8. BIOLOGICAL INTEPRETATION</vt:lpstr>
      <vt:lpstr>8. BIOLOGICAL INTEPRETATION</vt:lpstr>
      <vt:lpstr>8. BIOLOGICAL INTEPRETATION</vt:lpstr>
      <vt:lpstr>8. BIOLOGICAL INTEPRETATION</vt:lpstr>
      <vt:lpstr>8. BIOLOGICAL INTEPRETATION</vt:lpstr>
      <vt:lpstr>8. BIOLOGICAL INTEPRETATION</vt:lpstr>
      <vt:lpstr>8. BIOLOGICAL INTEPRETATION</vt:lpstr>
      <vt:lpstr>8. BIOLOGICAL INTEPRETATION</vt:lpstr>
      <vt:lpstr>8. BIOLOGICAL INTEPRETATION</vt:lpstr>
      <vt:lpstr>8. BIOLOGICAL INTEPRETATION</vt:lpstr>
      <vt:lpstr>8. BIOLOGICAL INTEPRETATION</vt:lpstr>
      <vt:lpstr>8. BIOLOGICAL INTEPRETATION</vt:lpstr>
      <vt:lpstr>8. BIOLOGICAL INTEPRETATION</vt:lpstr>
      <vt:lpstr>INTRODUCTION TO EPIGENOME-WIDE ASSOCIATION STUDIES (EWAS) </vt:lpstr>
      <vt:lpstr>FUNCTIONAL ENRICHEMENT ANALYSIS OF CURRENT AND FORMER SMOKING</vt:lpstr>
      <vt:lpstr>INTRODUCTION TO EPIGENOME-WIDE ASSOCIATION STUDIES (EWAS) </vt:lpstr>
      <vt:lpstr>COMMENTS OR QUESTIONS</vt:lpstr>
      <vt:lpstr>THANKS FOR TAKING PART IN THE COURSE!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XXXXXXXXXXX</dc:title>
  <dc:creator>MARIONA, BUSTAMANTE PINEDA</dc:creator>
  <cp:lastModifiedBy>MARIONA, BUSTAMANTE PINEDA</cp:lastModifiedBy>
  <cp:revision>39</cp:revision>
  <dcterms:created xsi:type="dcterms:W3CDTF">2023-08-02T07:01:45Z</dcterms:created>
  <dcterms:modified xsi:type="dcterms:W3CDTF">2023-08-29T11:39:26Z</dcterms:modified>
</cp:coreProperties>
</file>

<file path=docProps/thumbnail.jpeg>
</file>